
<file path=[Content_Types].xml><?xml version="1.0" encoding="utf-8"?>
<Types xmlns="http://schemas.openxmlformats.org/package/2006/content-types">
  <Default ContentType="image/jpeg" Extension="jpg"/>
  <Default ContentType="application/vnd.openxmlformats-officedocument.vmlDrawing" Extension="vml"/>
  <Default ContentType="image/gif" Extension="gif"/>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55" roundtripDataSignature="AMtx7mg7K5hpmU0yihl3LNX85CTiTa1t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e9634e6d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11e9634e6d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 name="Google Shape;5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 name="Google Shape;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e99b1a5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11e99b1a54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49c0df4386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149c0df4386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3" name="Google Shape;33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1e9634e6d2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11e9634e6d2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D1014"/>
        </a:solidFill>
      </p:bgPr>
    </p:bg>
    <p:spTree>
      <p:nvGrpSpPr>
        <p:cNvPr id="15" name="Shape 15"/>
        <p:cNvGrpSpPr/>
        <p:nvPr/>
      </p:nvGrpSpPr>
      <p:grpSpPr>
        <a:xfrm>
          <a:off x="0" y="0"/>
          <a:ext cx="0" cy="0"/>
          <a:chOff x="0" y="0"/>
          <a:chExt cx="0" cy="0"/>
        </a:xfrm>
      </p:grpSpPr>
      <p:sp>
        <p:nvSpPr>
          <p:cNvPr id="16" name="Google Shape;16;p53"/>
          <p:cNvSpPr/>
          <p:nvPr/>
        </p:nvSpPr>
        <p:spPr>
          <a:xfrm>
            <a:off x="0" y="0"/>
            <a:ext cx="9144000" cy="9715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53"/>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53"/>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lt1"/>
              </a:buClr>
              <a:buSzPts val="3200"/>
              <a:buNone/>
              <a:defRPr>
                <a:solidFill>
                  <a:schemeClr val="lt1"/>
                </a:solidFill>
                <a:latin typeface="Arial"/>
                <a:ea typeface="Arial"/>
                <a:cs typeface="Arial"/>
                <a:sym typeface="Aria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19" name="Google Shape;19;p5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53"/>
          <p:cNvSpPr txBox="1"/>
          <p:nvPr/>
        </p:nvSpPr>
        <p:spPr>
          <a:xfrm>
            <a:off x="1287546" y="57150"/>
            <a:ext cx="7856454" cy="857250"/>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4400"/>
              <a:buFont typeface="Arial"/>
              <a:buNone/>
            </a:pPr>
            <a:r>
              <a:rPr b="0" i="0" lang="en-US" sz="4400" u="none" cap="none" strike="noStrike">
                <a:solidFill>
                  <a:schemeClr val="lt1"/>
                </a:solidFill>
                <a:latin typeface="Arial"/>
                <a:ea typeface="Arial"/>
                <a:cs typeface="Arial"/>
                <a:sym typeface="Arial"/>
              </a:rPr>
              <a:t>Chelmsford Youth Soccer</a:t>
            </a:r>
            <a:endParaRPr b="0" i="0" sz="4400" u="none" cap="none" strike="noStrike">
              <a:solidFill>
                <a:schemeClr val="lt1"/>
              </a:solidFill>
              <a:latin typeface="Arial"/>
              <a:ea typeface="Arial"/>
              <a:cs typeface="Arial"/>
              <a:sym typeface="Arial"/>
            </a:endParaRPr>
          </a:p>
        </p:txBody>
      </p:sp>
      <p:cxnSp>
        <p:nvCxnSpPr>
          <p:cNvPr id="23" name="Google Shape;23;p53"/>
          <p:cNvCxnSpPr/>
          <p:nvPr/>
        </p:nvCxnSpPr>
        <p:spPr>
          <a:xfrm rot="10800000">
            <a:off x="0" y="971550"/>
            <a:ext cx="9144000" cy="0"/>
          </a:xfrm>
          <a:prstGeom prst="straightConnector1">
            <a:avLst/>
          </a:prstGeom>
          <a:noFill/>
          <a:ln cap="flat" cmpd="sng" w="63500">
            <a:solidFill>
              <a:schemeClr val="lt1"/>
            </a:solidFill>
            <a:prstDash val="solid"/>
            <a:round/>
            <a:headEnd len="sm" w="sm" type="none"/>
            <a:tailEnd len="sm" w="sm" type="none"/>
          </a:ln>
        </p:spPr>
      </p:cxnSp>
      <p:cxnSp>
        <p:nvCxnSpPr>
          <p:cNvPr id="24" name="Google Shape;24;p53"/>
          <p:cNvCxnSpPr/>
          <p:nvPr/>
        </p:nvCxnSpPr>
        <p:spPr>
          <a:xfrm>
            <a:off x="27432" y="0"/>
            <a:ext cx="0" cy="5143500"/>
          </a:xfrm>
          <a:prstGeom prst="straightConnector1">
            <a:avLst/>
          </a:prstGeom>
          <a:noFill/>
          <a:ln cap="flat" cmpd="sng" w="76200">
            <a:solidFill>
              <a:schemeClr val="lt1"/>
            </a:solidFill>
            <a:prstDash val="solid"/>
            <a:round/>
            <a:headEnd len="sm" w="sm" type="none"/>
            <a:tailEnd len="sm" w="sm" type="none"/>
          </a:ln>
        </p:spPr>
      </p:cxnSp>
      <p:cxnSp>
        <p:nvCxnSpPr>
          <p:cNvPr id="25" name="Google Shape;25;p53"/>
          <p:cNvCxnSpPr/>
          <p:nvPr/>
        </p:nvCxnSpPr>
        <p:spPr>
          <a:xfrm rot="10800000">
            <a:off x="0" y="20574"/>
            <a:ext cx="9144000" cy="0"/>
          </a:xfrm>
          <a:prstGeom prst="straightConnector1">
            <a:avLst/>
          </a:prstGeom>
          <a:noFill/>
          <a:ln cap="flat" cmpd="sng" w="63500">
            <a:solidFill>
              <a:schemeClr val="lt1"/>
            </a:solidFill>
            <a:prstDash val="solid"/>
            <a:round/>
            <a:headEnd len="sm" w="sm" type="none"/>
            <a:tailEnd len="sm" w="sm" type="none"/>
          </a:ln>
        </p:spPr>
      </p:cxnSp>
      <p:pic>
        <p:nvPicPr>
          <p:cNvPr id="26" name="Google Shape;26;p53"/>
          <p:cNvPicPr preferRelativeResize="0"/>
          <p:nvPr/>
        </p:nvPicPr>
        <p:blipFill rotWithShape="1">
          <a:blip r:embed="rId2">
            <a:alphaModFix/>
          </a:blip>
          <a:srcRect b="0" l="0" r="0" t="0"/>
          <a:stretch/>
        </p:blipFill>
        <p:spPr>
          <a:xfrm>
            <a:off x="13717" y="52388"/>
            <a:ext cx="1287546" cy="1276350"/>
          </a:xfrm>
          <a:prstGeom prst="rect">
            <a:avLst/>
          </a:prstGeom>
          <a:noFill/>
          <a:ln>
            <a:noFill/>
          </a:ln>
        </p:spPr>
      </p:pic>
      <p:cxnSp>
        <p:nvCxnSpPr>
          <p:cNvPr id="27" name="Google Shape;27;p53"/>
          <p:cNvCxnSpPr/>
          <p:nvPr/>
        </p:nvCxnSpPr>
        <p:spPr>
          <a:xfrm>
            <a:off x="9116568" y="0"/>
            <a:ext cx="0" cy="5143500"/>
          </a:xfrm>
          <a:prstGeom prst="straightConnector1">
            <a:avLst/>
          </a:prstGeom>
          <a:noFill/>
          <a:ln cap="flat" cmpd="sng" w="76200">
            <a:solidFill>
              <a:schemeClr val="lt1"/>
            </a:solidFill>
            <a:prstDash val="solid"/>
            <a:round/>
            <a:headEnd len="sm" w="sm" type="none"/>
            <a:tailEnd len="sm" w="sm" type="none"/>
          </a:ln>
        </p:spPr>
      </p:cxnSp>
      <p:cxnSp>
        <p:nvCxnSpPr>
          <p:cNvPr id="28" name="Google Shape;28;p53"/>
          <p:cNvCxnSpPr/>
          <p:nvPr/>
        </p:nvCxnSpPr>
        <p:spPr>
          <a:xfrm rot="10800000">
            <a:off x="0" y="5143500"/>
            <a:ext cx="9144000" cy="0"/>
          </a:xfrm>
          <a:prstGeom prst="straightConnector1">
            <a:avLst/>
          </a:prstGeom>
          <a:noFill/>
          <a:ln cap="flat" cmpd="sng" w="63500">
            <a:solidFill>
              <a:schemeClr val="l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6D0000"/>
        </a:solidFill>
      </p:bgPr>
    </p:bg>
    <p:spTree>
      <p:nvGrpSpPr>
        <p:cNvPr id="29" name="Shape 29"/>
        <p:cNvGrpSpPr/>
        <p:nvPr/>
      </p:nvGrpSpPr>
      <p:grpSpPr>
        <a:xfrm>
          <a:off x="0" y="0"/>
          <a:ext cx="0" cy="0"/>
          <a:chOff x="0" y="0"/>
          <a:chExt cx="0" cy="0"/>
        </a:xfrm>
      </p:grpSpPr>
      <p:sp>
        <p:nvSpPr>
          <p:cNvPr id="30" name="Google Shape;30;p55"/>
          <p:cNvSpPr/>
          <p:nvPr/>
        </p:nvSpPr>
        <p:spPr>
          <a:xfrm>
            <a:off x="0" y="0"/>
            <a:ext cx="9144000" cy="971550"/>
          </a:xfrm>
          <a:prstGeom prst="rect">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5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0"/>
              </a:spcBef>
              <a:spcAft>
                <a:spcPts val="0"/>
              </a:spcAft>
              <a:buClr>
                <a:schemeClr val="lt1"/>
              </a:buClr>
              <a:buSzPts val="3200"/>
              <a:buChar char="•"/>
              <a:defRPr>
                <a:latin typeface="Arial"/>
                <a:ea typeface="Arial"/>
                <a:cs typeface="Arial"/>
                <a:sym typeface="Arial"/>
              </a:defRPr>
            </a:lvl1pPr>
            <a:lvl2pPr indent="-406400" lvl="1" marL="914400" algn="l">
              <a:lnSpc>
                <a:spcPct val="100000"/>
              </a:lnSpc>
              <a:spcBef>
                <a:spcPts val="0"/>
              </a:spcBef>
              <a:spcAft>
                <a:spcPts val="0"/>
              </a:spcAft>
              <a:buClr>
                <a:schemeClr val="lt1"/>
              </a:buClr>
              <a:buSzPts val="2800"/>
              <a:buChar char="–"/>
              <a:defRPr>
                <a:latin typeface="Arial"/>
                <a:ea typeface="Arial"/>
                <a:cs typeface="Arial"/>
                <a:sym typeface="Arial"/>
              </a:defRPr>
            </a:lvl2pPr>
            <a:lvl3pPr indent="-381000" lvl="2" marL="1371600" algn="l">
              <a:lnSpc>
                <a:spcPct val="100000"/>
              </a:lnSpc>
              <a:spcBef>
                <a:spcPts val="0"/>
              </a:spcBef>
              <a:spcAft>
                <a:spcPts val="0"/>
              </a:spcAft>
              <a:buClr>
                <a:schemeClr val="lt1"/>
              </a:buClr>
              <a:buSzPts val="2400"/>
              <a:buChar char="•"/>
              <a:defRPr>
                <a:latin typeface="Arial"/>
                <a:ea typeface="Arial"/>
                <a:cs typeface="Arial"/>
                <a:sym typeface="Arial"/>
              </a:defRPr>
            </a:lvl3pPr>
            <a:lvl4pPr indent="-355600" lvl="3" marL="1828800" algn="l">
              <a:lnSpc>
                <a:spcPct val="100000"/>
              </a:lnSpc>
              <a:spcBef>
                <a:spcPts val="0"/>
              </a:spcBef>
              <a:spcAft>
                <a:spcPts val="0"/>
              </a:spcAft>
              <a:buClr>
                <a:schemeClr val="lt1"/>
              </a:buClr>
              <a:buSzPts val="2000"/>
              <a:buChar char="–"/>
              <a:defRPr>
                <a:latin typeface="Arial"/>
                <a:ea typeface="Arial"/>
                <a:cs typeface="Arial"/>
                <a:sym typeface="Arial"/>
              </a:defRPr>
            </a:lvl4pPr>
            <a:lvl5pPr indent="-355600" lvl="4" marL="2286000" algn="l">
              <a:lnSpc>
                <a:spcPct val="100000"/>
              </a:lnSpc>
              <a:spcBef>
                <a:spcPts val="0"/>
              </a:spcBef>
              <a:spcAft>
                <a:spcPts val="0"/>
              </a:spcAft>
              <a:buClr>
                <a:schemeClr val="lt1"/>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33" name="Google Shape;33;p5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6" name="Google Shape;36;p55"/>
          <p:cNvCxnSpPr/>
          <p:nvPr/>
        </p:nvCxnSpPr>
        <p:spPr>
          <a:xfrm rot="10800000">
            <a:off x="0" y="971550"/>
            <a:ext cx="9144000" cy="0"/>
          </a:xfrm>
          <a:prstGeom prst="straightConnector1">
            <a:avLst/>
          </a:prstGeom>
          <a:noFill/>
          <a:ln cap="flat" cmpd="sng" w="63500">
            <a:solidFill>
              <a:schemeClr val="lt1"/>
            </a:solidFill>
            <a:prstDash val="solid"/>
            <a:round/>
            <a:headEnd len="sm" w="sm" type="none"/>
            <a:tailEnd len="sm" w="sm" type="none"/>
          </a:ln>
        </p:spPr>
      </p:cxnSp>
      <p:cxnSp>
        <p:nvCxnSpPr>
          <p:cNvPr id="37" name="Google Shape;37;p55"/>
          <p:cNvCxnSpPr/>
          <p:nvPr/>
        </p:nvCxnSpPr>
        <p:spPr>
          <a:xfrm>
            <a:off x="27432" y="0"/>
            <a:ext cx="0" cy="5143500"/>
          </a:xfrm>
          <a:prstGeom prst="straightConnector1">
            <a:avLst/>
          </a:prstGeom>
          <a:noFill/>
          <a:ln cap="flat" cmpd="sng" w="76200">
            <a:solidFill>
              <a:schemeClr val="lt1"/>
            </a:solidFill>
            <a:prstDash val="solid"/>
            <a:round/>
            <a:headEnd len="sm" w="sm" type="none"/>
            <a:tailEnd len="sm" w="sm" type="none"/>
          </a:ln>
        </p:spPr>
      </p:cxnSp>
      <p:cxnSp>
        <p:nvCxnSpPr>
          <p:cNvPr id="38" name="Google Shape;38;p55"/>
          <p:cNvCxnSpPr/>
          <p:nvPr/>
        </p:nvCxnSpPr>
        <p:spPr>
          <a:xfrm>
            <a:off x="9116568" y="0"/>
            <a:ext cx="0" cy="5143500"/>
          </a:xfrm>
          <a:prstGeom prst="straightConnector1">
            <a:avLst/>
          </a:prstGeom>
          <a:noFill/>
          <a:ln cap="flat" cmpd="sng" w="76200">
            <a:solidFill>
              <a:schemeClr val="lt1"/>
            </a:solidFill>
            <a:prstDash val="solid"/>
            <a:round/>
            <a:headEnd len="sm" w="sm" type="none"/>
            <a:tailEnd len="sm" w="sm" type="none"/>
          </a:ln>
        </p:spPr>
      </p:cxnSp>
      <p:cxnSp>
        <p:nvCxnSpPr>
          <p:cNvPr id="39" name="Google Shape;39;p55"/>
          <p:cNvCxnSpPr/>
          <p:nvPr/>
        </p:nvCxnSpPr>
        <p:spPr>
          <a:xfrm rot="10800000">
            <a:off x="0" y="20574"/>
            <a:ext cx="9144000" cy="0"/>
          </a:xfrm>
          <a:prstGeom prst="straightConnector1">
            <a:avLst/>
          </a:prstGeom>
          <a:noFill/>
          <a:ln cap="flat" cmpd="sng" w="63500">
            <a:solidFill>
              <a:schemeClr val="lt1"/>
            </a:solidFill>
            <a:prstDash val="solid"/>
            <a:round/>
            <a:headEnd len="sm" w="sm" type="none"/>
            <a:tailEnd len="sm" w="sm" type="none"/>
          </a:ln>
        </p:spPr>
      </p:cxnSp>
      <p:cxnSp>
        <p:nvCxnSpPr>
          <p:cNvPr id="40" name="Google Shape;40;p55"/>
          <p:cNvCxnSpPr/>
          <p:nvPr/>
        </p:nvCxnSpPr>
        <p:spPr>
          <a:xfrm rot="10800000">
            <a:off x="0" y="5143500"/>
            <a:ext cx="9144000" cy="0"/>
          </a:xfrm>
          <a:prstGeom prst="straightConnector1">
            <a:avLst/>
          </a:prstGeom>
          <a:noFill/>
          <a:ln cap="flat" cmpd="sng" w="63500">
            <a:solidFill>
              <a:schemeClr val="lt1"/>
            </a:solidFill>
            <a:prstDash val="solid"/>
            <a:round/>
            <a:headEnd len="sm" w="sm" type="none"/>
            <a:tailEnd len="sm" w="sm" type="none"/>
          </a:ln>
        </p:spPr>
      </p:cxnSp>
      <p:pic>
        <p:nvPicPr>
          <p:cNvPr id="41" name="Google Shape;41;p55"/>
          <p:cNvPicPr preferRelativeResize="0"/>
          <p:nvPr/>
        </p:nvPicPr>
        <p:blipFill rotWithShape="1">
          <a:blip r:embed="rId2">
            <a:alphaModFix/>
          </a:blip>
          <a:srcRect b="0" l="0" r="0" t="0"/>
          <a:stretch/>
        </p:blipFill>
        <p:spPr>
          <a:xfrm>
            <a:off x="7772400" y="65642"/>
            <a:ext cx="1287546" cy="1276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C0C0C"/>
            </a:gs>
            <a:gs pos="8000">
              <a:srgbClr val="0C0C0C"/>
            </a:gs>
            <a:gs pos="58000">
              <a:srgbClr val="6D0F14"/>
            </a:gs>
            <a:gs pos="100000">
              <a:srgbClr val="0C0C0C"/>
            </a:gs>
          </a:gsLst>
          <a:lin ang="5400000" scaled="0"/>
        </a:gra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5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5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5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sportsmanager.us/omgr/Default.asp?Org=mysl&amp;Page=home&amp;O=305" TargetMode="External"/><Relationship Id="rId4" Type="http://schemas.openxmlformats.org/officeDocument/2006/relationships/hyperlink" Target="https://www.sportsmanager.us/orgmanager/MYSL.ht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sportsmanager.us/orgmanager/MYSL.ht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hyperlink" Target="http://clubs.bluesombrero.com/Default.aspx?tabid=270552" TargetMode="External"/><Relationship Id="rId5" Type="http://schemas.openxmlformats.org/officeDocument/2006/relationships/oleObject" Target="../embeddings/oleObject1.bin"/><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clubs.bluesombrero.com/Default.aspx?tabid=270550"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chelmsfordyouthsoccer.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mailto:equipment@chelmsfordyouthsoccer.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sportsmanager.us/Documents/MYSL/38478.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vmlDrawing" Target="../drawings/vmlDrawing2.vml"/><Relationship Id="rId4" Type="http://schemas.openxmlformats.org/officeDocument/2006/relationships/hyperlink" Target="mailto:field_assignor@chelmsfordyouthsoccer.com" TargetMode="External"/><Relationship Id="rId9" Type="http://schemas.openxmlformats.org/officeDocument/2006/relationships/image" Target="../media/image6.png"/><Relationship Id="rId5" Type="http://schemas.openxmlformats.org/officeDocument/2006/relationships/hyperlink" Target="mailto:referees@chelmsfordyouthsoccer.com" TargetMode="External"/><Relationship Id="rId6" Type="http://schemas.openxmlformats.org/officeDocument/2006/relationships/hyperlink" Target="https://www.sportsmanager.us/orgmanager/MYSL.htm" TargetMode="External"/><Relationship Id="rId7" Type="http://schemas.openxmlformats.org/officeDocument/2006/relationships/oleObject" Target="../embeddings/oleObject2.bin"/><Relationship Id="rId8"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mailto:CoriAdmin@chelmsfordyouthsoccer.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6.png"/><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sportsmanager.us/Documents/MYSL/38478.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www.sportsmanager.us/teamapp" TargetMode="External"/><Relationship Id="rId4" Type="http://schemas.openxmlformats.org/officeDocument/2006/relationships/hyperlink" Target="https://drive.google.com/file/d/1g-GpPGZftIy1mdTmfXgXEIUupeEsrxP5/view?usp=sha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field_assignor@chelmsfordyouthsoccer.com" TargetMode="External"/><Relationship Id="rId4" Type="http://schemas.openxmlformats.org/officeDocument/2006/relationships/hyperlink" Target="mailto:referees@chelmsfordyouthsoccer.com" TargetMode="External"/><Relationship Id="rId5" Type="http://schemas.openxmlformats.org/officeDocument/2006/relationships/hyperlink" Target="https://www.sportsmanager.us/orgmanager/MYSL.htm" TargetMode="External"/><Relationship Id="rId6"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youtube.com/watch?v=LR5vHEDzEV0" TargetMode="External"/><Relationship Id="rId4" Type="http://schemas.openxmlformats.org/officeDocument/2006/relationships/hyperlink" Target="https://www.youtube.com/watch?v=LR5vHEDzEV0" TargetMode="External"/><Relationship Id="rId5" Type="http://schemas.openxmlformats.org/officeDocument/2006/relationships/hyperlink" Target="https://www.youtube.com/watch?v=Kvj7_lgg9GA"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
          <p:cNvSpPr txBox="1"/>
          <p:nvPr>
            <p:ph type="ctrTitle"/>
          </p:nvPr>
        </p:nvSpPr>
        <p:spPr>
          <a:xfrm>
            <a:off x="152400" y="2155031"/>
            <a:ext cx="8839200" cy="110251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Arial"/>
              <a:buNone/>
            </a:pPr>
            <a:r>
              <a:rPr lang="en-US" sz="5400">
                <a:latin typeface="Arial"/>
                <a:ea typeface="Arial"/>
                <a:cs typeface="Arial"/>
                <a:sym typeface="Arial"/>
              </a:rPr>
              <a:t>CYSA Travel Coaches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a:t>
            </a:r>
            <a:endParaRPr/>
          </a:p>
        </p:txBody>
      </p:sp>
      <p:sp>
        <p:nvSpPr>
          <p:cNvPr id="102" name="Google Shape;102;p4"/>
          <p:cNvSpPr txBox="1"/>
          <p:nvPr>
            <p:ph idx="1" type="body"/>
          </p:nvPr>
        </p:nvSpPr>
        <p:spPr>
          <a:xfrm>
            <a:off x="152400" y="1047750"/>
            <a:ext cx="88392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Char char="•"/>
            </a:pPr>
            <a:r>
              <a:rPr b="1" i="1" lang="en-US" sz="2400" u="sng">
                <a:solidFill>
                  <a:schemeClr val="hlink"/>
                </a:solidFill>
                <a:latin typeface="Arial"/>
                <a:ea typeface="Arial"/>
                <a:cs typeface="Arial"/>
                <a:sym typeface="Arial"/>
                <a:hlinkClick r:id="rId3"/>
              </a:rPr>
              <a:t>MYSL Home Page</a:t>
            </a:r>
            <a:endParaRPr b="1" i="1" sz="2400">
              <a:latin typeface="Arial"/>
              <a:ea typeface="Arial"/>
              <a:cs typeface="Arial"/>
              <a:sym typeface="Arial"/>
            </a:endParaRPr>
          </a:p>
          <a:p>
            <a:pPr indent="-304800" lvl="0" marL="342900" rtl="0" algn="l">
              <a:lnSpc>
                <a:spcPct val="100000"/>
              </a:lnSpc>
              <a:spcBef>
                <a:spcPts val="0"/>
              </a:spcBef>
              <a:spcAft>
                <a:spcPts val="0"/>
              </a:spcAft>
              <a:buClr>
                <a:schemeClr val="lt1"/>
              </a:buClr>
              <a:buSzPts val="600"/>
              <a:buNone/>
            </a:pPr>
            <a:r>
              <a:t/>
            </a:r>
            <a:endParaRPr b="1" i="1" sz="600" u="sng">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Divisions and Laws</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5 divisions with D1 being the highest</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Each division has up to 4 sections (A to D)</a:t>
            </a:r>
            <a:endParaRPr/>
          </a:p>
          <a:p>
            <a:pPr indent="-228600" lvl="2" marL="1143000" rtl="0" algn="l">
              <a:lnSpc>
                <a:spcPct val="100000"/>
              </a:lnSpc>
              <a:spcBef>
                <a:spcPts val="0"/>
              </a:spcBef>
              <a:spcAft>
                <a:spcPts val="0"/>
              </a:spcAft>
              <a:buClr>
                <a:schemeClr val="lt1"/>
              </a:buClr>
              <a:buSzPts val="1600"/>
              <a:buChar char="•"/>
            </a:pPr>
            <a:r>
              <a:rPr lang="en-US" sz="1600">
                <a:latin typeface="Arial"/>
                <a:ea typeface="Arial"/>
                <a:cs typeface="Arial"/>
                <a:sym typeface="Arial"/>
              </a:rPr>
              <a:t>All sections in a division are the </a:t>
            </a:r>
            <a:r>
              <a:rPr b="1" lang="en-US" sz="1600">
                <a:solidFill>
                  <a:srgbClr val="FFFF00"/>
                </a:solidFill>
                <a:latin typeface="Arial"/>
                <a:ea typeface="Arial"/>
                <a:cs typeface="Arial"/>
                <a:sym typeface="Arial"/>
              </a:rPr>
              <a:t>SAME</a:t>
            </a:r>
            <a:endParaRPr/>
          </a:p>
          <a:p>
            <a:pPr indent="-228600" lvl="2" marL="1143000" rtl="0" algn="l">
              <a:lnSpc>
                <a:spcPct val="100000"/>
              </a:lnSpc>
              <a:spcBef>
                <a:spcPts val="0"/>
              </a:spcBef>
              <a:spcAft>
                <a:spcPts val="0"/>
              </a:spcAft>
              <a:buClr>
                <a:schemeClr val="lt1"/>
              </a:buClr>
              <a:buSzPts val="1600"/>
              <a:buChar char="•"/>
            </a:pPr>
            <a:r>
              <a:rPr lang="en-US" sz="1600">
                <a:latin typeface="Arial"/>
                <a:ea typeface="Arial"/>
                <a:cs typeface="Arial"/>
                <a:sym typeface="Arial"/>
              </a:rPr>
              <a:t>Sections created due to </a:t>
            </a:r>
            <a:r>
              <a:rPr b="1" lang="en-US" sz="1600">
                <a:solidFill>
                  <a:srgbClr val="FFFF00"/>
                </a:solidFill>
                <a:latin typeface="Arial"/>
                <a:ea typeface="Arial"/>
                <a:cs typeface="Arial"/>
                <a:sym typeface="Arial"/>
              </a:rPr>
              <a:t>QUANTITY</a:t>
            </a:r>
            <a:r>
              <a:rPr lang="en-US" sz="1600">
                <a:latin typeface="Arial"/>
                <a:ea typeface="Arial"/>
                <a:cs typeface="Arial"/>
                <a:sym typeface="Arial"/>
              </a:rPr>
              <a:t> of teams </a:t>
            </a:r>
            <a:r>
              <a:rPr b="1" lang="en-US" sz="1600">
                <a:solidFill>
                  <a:srgbClr val="FFFF00"/>
                </a:solidFill>
                <a:latin typeface="Arial"/>
                <a:ea typeface="Arial"/>
                <a:cs typeface="Arial"/>
                <a:sym typeface="Arial"/>
              </a:rPr>
              <a:t>ONLY</a:t>
            </a:r>
            <a:endParaRPr/>
          </a:p>
          <a:p>
            <a:pPr indent="-304800" lvl="0" marL="342900" rtl="0" algn="l">
              <a:lnSpc>
                <a:spcPct val="100000"/>
              </a:lnSpc>
              <a:spcBef>
                <a:spcPts val="0"/>
              </a:spcBef>
              <a:spcAft>
                <a:spcPts val="0"/>
              </a:spcAft>
              <a:buClr>
                <a:schemeClr val="lt1"/>
              </a:buClr>
              <a:buSzPts val="600"/>
              <a:buNone/>
            </a:pPr>
            <a:r>
              <a:t/>
            </a:r>
            <a:endParaRPr sz="600">
              <a:latin typeface="Arial"/>
              <a:ea typeface="Arial"/>
              <a:cs typeface="Arial"/>
              <a:sym typeface="Arial"/>
            </a:endParaRPr>
          </a:p>
          <a:p>
            <a:pPr indent="-304800" lvl="0" marL="342900" rtl="0" algn="l">
              <a:lnSpc>
                <a:spcPct val="100000"/>
              </a:lnSpc>
              <a:spcBef>
                <a:spcPts val="0"/>
              </a:spcBef>
              <a:spcAft>
                <a:spcPts val="0"/>
              </a:spcAft>
              <a:buClr>
                <a:schemeClr val="lt1"/>
              </a:buClr>
              <a:buSzPts val="600"/>
              <a:buNone/>
            </a:pPr>
            <a:r>
              <a:t/>
            </a:r>
            <a:endParaRPr sz="600">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MYSL Age Directors</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Your key contact to the MYSL league</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Age Director is based on age, gender &amp; division</a:t>
            </a:r>
            <a:endParaRPr/>
          </a:p>
          <a:p>
            <a:pPr indent="-285750" lvl="1" marL="742950" rtl="0" algn="l">
              <a:lnSpc>
                <a:spcPct val="100000"/>
              </a:lnSpc>
              <a:spcBef>
                <a:spcPts val="0"/>
              </a:spcBef>
              <a:spcAft>
                <a:spcPts val="0"/>
              </a:spcAft>
              <a:buClr>
                <a:schemeClr val="lt1"/>
              </a:buClr>
              <a:buSzPts val="2000"/>
              <a:buChar char="–"/>
            </a:pPr>
            <a:r>
              <a:rPr b="1" i="1" lang="en-US" sz="2000" u="sng">
                <a:solidFill>
                  <a:schemeClr val="hlink"/>
                </a:solidFill>
                <a:latin typeface="Arial"/>
                <a:ea typeface="Arial"/>
                <a:cs typeface="Arial"/>
                <a:sym typeface="Arial"/>
                <a:hlinkClick r:id="rId4"/>
              </a:rPr>
              <a:t>Click here</a:t>
            </a:r>
            <a:r>
              <a:rPr b="1" i="1" lang="en-US" sz="2000">
                <a:latin typeface="Arial"/>
                <a:ea typeface="Arial"/>
                <a:cs typeface="Arial"/>
                <a:sym typeface="Arial"/>
              </a:rPr>
              <a:t> </a:t>
            </a:r>
            <a:r>
              <a:rPr lang="en-US" sz="2000">
                <a:latin typeface="Arial"/>
                <a:ea typeface="Arial"/>
                <a:cs typeface="Arial"/>
                <a:sym typeface="Arial"/>
              </a:rPr>
              <a:t>for MYSL names and contact info</a:t>
            </a:r>
            <a:r>
              <a:rPr lang="en-US" sz="2000"/>
              <a:t> under Board/Management</a:t>
            </a:r>
            <a:endParaRPr sz="1200">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Navigating MYSL</a:t>
            </a:r>
            <a:endParaRPr/>
          </a:p>
        </p:txBody>
      </p:sp>
      <p:sp>
        <p:nvSpPr>
          <p:cNvPr id="108" name="Google Shape;108;p5"/>
          <p:cNvSpPr txBox="1"/>
          <p:nvPr>
            <p:ph idx="1" type="body"/>
          </p:nvPr>
        </p:nvSpPr>
        <p:spPr>
          <a:xfrm>
            <a:off x="3276600" y="1200150"/>
            <a:ext cx="5715000" cy="3803322"/>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lt1"/>
              </a:buClr>
              <a:buSzPct val="100000"/>
              <a:buChar char="•"/>
            </a:pPr>
            <a:r>
              <a:rPr b="1" i="1" lang="en-US" u="sng">
                <a:solidFill>
                  <a:schemeClr val="hlink"/>
                </a:solidFill>
                <a:latin typeface="Arial"/>
                <a:ea typeface="Arial"/>
                <a:cs typeface="Arial"/>
                <a:sym typeface="Arial"/>
                <a:hlinkClick r:id="rId3"/>
              </a:rPr>
              <a:t>MYSL Website</a:t>
            </a:r>
            <a:endParaRPr b="1" i="1">
              <a:latin typeface="Arial"/>
              <a:ea typeface="Arial"/>
              <a:cs typeface="Arial"/>
              <a:sym typeface="Arial"/>
            </a:endParaRPr>
          </a:p>
          <a:p>
            <a:pPr indent="-285750" lvl="1" marL="742950" rtl="0" algn="l">
              <a:lnSpc>
                <a:spcPct val="100000"/>
              </a:lnSpc>
              <a:spcBef>
                <a:spcPts val="0"/>
              </a:spcBef>
              <a:spcAft>
                <a:spcPts val="0"/>
              </a:spcAft>
              <a:buClr>
                <a:schemeClr val="lt1"/>
              </a:buClr>
              <a:buSzPct val="100000"/>
              <a:buChar char="–"/>
            </a:pPr>
            <a:r>
              <a:rPr lang="en-US">
                <a:latin typeface="Arial"/>
                <a:ea typeface="Arial"/>
                <a:cs typeface="Arial"/>
                <a:sym typeface="Arial"/>
              </a:rPr>
              <a:t>Schedule and Standings link on left menu</a:t>
            </a:r>
            <a:endParaRPr/>
          </a:p>
          <a:p>
            <a:pPr indent="-147637" lvl="2" marL="1143000" rtl="0" algn="l">
              <a:lnSpc>
                <a:spcPct val="100000"/>
              </a:lnSpc>
              <a:spcBef>
                <a:spcPts val="0"/>
              </a:spcBef>
              <a:spcAft>
                <a:spcPts val="0"/>
              </a:spcAft>
              <a:buClr>
                <a:schemeClr val="lt1"/>
              </a:buClr>
              <a:buSzPct val="100000"/>
              <a:buNone/>
            </a:pPr>
            <a:r>
              <a:t/>
            </a:r>
            <a:endParaRPr sz="1500">
              <a:latin typeface="Arial"/>
              <a:ea typeface="Arial"/>
              <a:cs typeface="Arial"/>
              <a:sym typeface="Arial"/>
            </a:endParaRPr>
          </a:p>
          <a:p>
            <a:pPr indent="-285750" lvl="1" marL="742950" rtl="0" algn="l">
              <a:lnSpc>
                <a:spcPct val="100000"/>
              </a:lnSpc>
              <a:spcBef>
                <a:spcPts val="0"/>
              </a:spcBef>
              <a:spcAft>
                <a:spcPts val="0"/>
              </a:spcAft>
              <a:buClr>
                <a:schemeClr val="lt1"/>
              </a:buClr>
              <a:buSzPct val="100000"/>
              <a:buChar char="–"/>
            </a:pPr>
            <a:r>
              <a:rPr lang="en-US">
                <a:latin typeface="Arial"/>
                <a:ea typeface="Arial"/>
                <a:cs typeface="Arial"/>
                <a:sym typeface="Arial"/>
              </a:rPr>
              <a:t>Schedule Page</a:t>
            </a:r>
            <a:endParaRPr/>
          </a:p>
          <a:p>
            <a:pPr indent="-228600" lvl="2" marL="1143000" rtl="0" algn="l">
              <a:lnSpc>
                <a:spcPct val="100000"/>
              </a:lnSpc>
              <a:spcBef>
                <a:spcPts val="0"/>
              </a:spcBef>
              <a:spcAft>
                <a:spcPts val="0"/>
              </a:spcAft>
              <a:buClr>
                <a:schemeClr val="lt1"/>
              </a:buClr>
              <a:buSzPct val="100000"/>
              <a:buChar char="•"/>
            </a:pPr>
            <a:r>
              <a:rPr lang="en-US">
                <a:latin typeface="Arial"/>
                <a:ea typeface="Arial"/>
                <a:cs typeface="Arial"/>
                <a:sym typeface="Arial"/>
              </a:rPr>
              <a:t>Use filters to find your team</a:t>
            </a:r>
            <a:endParaRPr/>
          </a:p>
          <a:p>
            <a:pPr indent="-228600" lvl="2" marL="1143000" rtl="0" algn="l">
              <a:lnSpc>
                <a:spcPct val="100000"/>
              </a:lnSpc>
              <a:spcBef>
                <a:spcPts val="0"/>
              </a:spcBef>
              <a:spcAft>
                <a:spcPts val="0"/>
              </a:spcAft>
              <a:buClr>
                <a:schemeClr val="lt1"/>
              </a:buClr>
              <a:buSzPct val="100000"/>
              <a:buChar char="•"/>
            </a:pPr>
            <a:r>
              <a:rPr lang="en-US">
                <a:latin typeface="Arial"/>
                <a:ea typeface="Arial"/>
                <a:cs typeface="Arial"/>
                <a:sym typeface="Arial"/>
              </a:rPr>
              <a:t>Click View Schedule after filtering</a:t>
            </a:r>
            <a:endParaRPr/>
          </a:p>
          <a:p>
            <a:pPr indent="-228600" lvl="2" marL="1143000" rtl="0" algn="l">
              <a:lnSpc>
                <a:spcPct val="100000"/>
              </a:lnSpc>
              <a:spcBef>
                <a:spcPts val="0"/>
              </a:spcBef>
              <a:spcAft>
                <a:spcPts val="0"/>
              </a:spcAft>
              <a:buClr>
                <a:schemeClr val="lt1"/>
              </a:buClr>
              <a:buSzPct val="100000"/>
              <a:buChar char="•"/>
            </a:pPr>
            <a:r>
              <a:rPr lang="en-US">
                <a:latin typeface="Arial"/>
                <a:ea typeface="Arial"/>
                <a:cs typeface="Arial"/>
                <a:sym typeface="Arial"/>
              </a:rPr>
              <a:t>Click ? To get coach contact info and field directions/address </a:t>
            </a:r>
            <a:endParaRPr/>
          </a:p>
          <a:p>
            <a:pPr indent="-147637" lvl="2" marL="1143000" rtl="0" algn="l">
              <a:lnSpc>
                <a:spcPct val="100000"/>
              </a:lnSpc>
              <a:spcBef>
                <a:spcPts val="0"/>
              </a:spcBef>
              <a:spcAft>
                <a:spcPts val="0"/>
              </a:spcAft>
              <a:buClr>
                <a:schemeClr val="lt1"/>
              </a:buClr>
              <a:buSzPct val="100000"/>
              <a:buNone/>
            </a:pPr>
            <a:r>
              <a:t/>
            </a:r>
            <a:endParaRPr sz="1500">
              <a:latin typeface="Arial"/>
              <a:ea typeface="Arial"/>
              <a:cs typeface="Arial"/>
              <a:sym typeface="Arial"/>
            </a:endParaRPr>
          </a:p>
          <a:p>
            <a:pPr indent="-285750" lvl="1" marL="742950" rtl="0" algn="l">
              <a:lnSpc>
                <a:spcPct val="100000"/>
              </a:lnSpc>
              <a:spcBef>
                <a:spcPts val="0"/>
              </a:spcBef>
              <a:spcAft>
                <a:spcPts val="0"/>
              </a:spcAft>
              <a:buClr>
                <a:schemeClr val="lt1"/>
              </a:buClr>
              <a:buSzPct val="100000"/>
              <a:buChar char="–"/>
            </a:pPr>
            <a:r>
              <a:rPr lang="en-US">
                <a:latin typeface="Arial"/>
                <a:ea typeface="Arial"/>
                <a:cs typeface="Arial"/>
                <a:sym typeface="Arial"/>
              </a:rPr>
              <a:t>Standings Page</a:t>
            </a:r>
            <a:endParaRPr/>
          </a:p>
          <a:p>
            <a:pPr indent="-228600" lvl="2" marL="1143000" rtl="0" algn="l">
              <a:lnSpc>
                <a:spcPct val="100000"/>
              </a:lnSpc>
              <a:spcBef>
                <a:spcPts val="0"/>
              </a:spcBef>
              <a:spcAft>
                <a:spcPts val="0"/>
              </a:spcAft>
              <a:buClr>
                <a:schemeClr val="lt1"/>
              </a:buClr>
              <a:buSzPct val="100000"/>
              <a:buChar char="•"/>
            </a:pPr>
            <a:r>
              <a:rPr lang="en-US"/>
              <a:t>Use filters to find your team </a:t>
            </a:r>
            <a:endParaRPr/>
          </a:p>
          <a:p>
            <a:pPr indent="-228600" lvl="2" marL="1143000" rtl="0" algn="l">
              <a:lnSpc>
                <a:spcPct val="100000"/>
              </a:lnSpc>
              <a:spcBef>
                <a:spcPts val="0"/>
              </a:spcBef>
              <a:spcAft>
                <a:spcPts val="0"/>
              </a:spcAft>
              <a:buClr>
                <a:schemeClr val="lt1"/>
              </a:buClr>
              <a:buSzPct val="100000"/>
              <a:buChar char="•"/>
            </a:pPr>
            <a:r>
              <a:rPr lang="en-US">
                <a:latin typeface="Arial"/>
                <a:ea typeface="Arial"/>
                <a:cs typeface="Arial"/>
                <a:sym typeface="Arial"/>
              </a:rPr>
              <a:t>Position in Division</a:t>
            </a:r>
            <a:endParaRPr/>
          </a:p>
          <a:p>
            <a:pPr indent="-228600" lvl="2" marL="1143000" rtl="0" algn="l">
              <a:lnSpc>
                <a:spcPct val="100000"/>
              </a:lnSpc>
              <a:spcBef>
                <a:spcPts val="0"/>
              </a:spcBef>
              <a:spcAft>
                <a:spcPts val="0"/>
              </a:spcAft>
              <a:buClr>
                <a:schemeClr val="lt1"/>
              </a:buClr>
              <a:buSzPct val="100000"/>
              <a:buChar char="•"/>
            </a:pPr>
            <a:r>
              <a:rPr lang="en-US"/>
              <a:t>Head to Head Scores</a:t>
            </a:r>
            <a:endParaRPr>
              <a:latin typeface="Arial"/>
              <a:ea typeface="Arial"/>
              <a:cs typeface="Arial"/>
              <a:sym typeface="Arial"/>
            </a:endParaRPr>
          </a:p>
          <a:p>
            <a:pPr indent="-134619" lvl="1" marL="742950" rtl="0" algn="l">
              <a:lnSpc>
                <a:spcPct val="100000"/>
              </a:lnSpc>
              <a:spcBef>
                <a:spcPts val="0"/>
              </a:spcBef>
              <a:spcAft>
                <a:spcPts val="0"/>
              </a:spcAft>
              <a:buClr>
                <a:schemeClr val="lt1"/>
              </a:buClr>
              <a:buSzPct val="100000"/>
              <a:buNone/>
            </a:pPr>
            <a:r>
              <a:t/>
            </a:r>
            <a:endParaRPr>
              <a:latin typeface="Arial"/>
              <a:ea typeface="Arial"/>
              <a:cs typeface="Arial"/>
              <a:sym typeface="Arial"/>
            </a:endParaRPr>
          </a:p>
        </p:txBody>
      </p:sp>
      <p:pic>
        <p:nvPicPr>
          <p:cNvPr id="109" name="Google Shape;109;p5"/>
          <p:cNvPicPr preferRelativeResize="0"/>
          <p:nvPr/>
        </p:nvPicPr>
        <p:blipFill rotWithShape="1">
          <a:blip r:embed="rId4">
            <a:alphaModFix/>
          </a:blip>
          <a:srcRect b="0" l="0" r="0" t="0"/>
          <a:stretch/>
        </p:blipFill>
        <p:spPr>
          <a:xfrm>
            <a:off x="152400" y="1060123"/>
            <a:ext cx="3048000" cy="39908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Navigating MYSL</a:t>
            </a:r>
            <a:endParaRPr>
              <a:latin typeface="Arial"/>
              <a:ea typeface="Arial"/>
              <a:cs typeface="Arial"/>
              <a:sym typeface="Arial"/>
            </a:endParaRPr>
          </a:p>
        </p:txBody>
      </p:sp>
      <p:sp>
        <p:nvSpPr>
          <p:cNvPr id="115" name="Google Shape;115;p6"/>
          <p:cNvSpPr txBox="1"/>
          <p:nvPr>
            <p:ph idx="1" type="body"/>
          </p:nvPr>
        </p:nvSpPr>
        <p:spPr>
          <a:xfrm>
            <a:off x="457200" y="1085850"/>
            <a:ext cx="8229600" cy="51435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lt1"/>
              </a:buClr>
              <a:buSzPct val="100000"/>
              <a:buChar char="•"/>
            </a:pPr>
            <a:r>
              <a:rPr lang="en-US">
                <a:latin typeface="Arial"/>
                <a:ea typeface="Arial"/>
                <a:cs typeface="Arial"/>
                <a:sym typeface="Arial"/>
              </a:rPr>
              <a:t>MYSL – Schedule Page</a:t>
            </a:r>
            <a:endParaRPr/>
          </a:p>
        </p:txBody>
      </p:sp>
      <p:pic>
        <p:nvPicPr>
          <p:cNvPr id="116" name="Google Shape;116;p6"/>
          <p:cNvPicPr preferRelativeResize="0"/>
          <p:nvPr/>
        </p:nvPicPr>
        <p:blipFill rotWithShape="1">
          <a:blip r:embed="rId3">
            <a:alphaModFix/>
          </a:blip>
          <a:srcRect b="0" l="0" r="0" t="0"/>
          <a:stretch/>
        </p:blipFill>
        <p:spPr>
          <a:xfrm>
            <a:off x="228600" y="1601932"/>
            <a:ext cx="86868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Navigating MYSL</a:t>
            </a:r>
            <a:endParaRPr>
              <a:latin typeface="Arial"/>
              <a:ea typeface="Arial"/>
              <a:cs typeface="Arial"/>
              <a:sym typeface="Arial"/>
            </a:endParaRPr>
          </a:p>
        </p:txBody>
      </p:sp>
      <p:sp>
        <p:nvSpPr>
          <p:cNvPr id="122" name="Google Shape;122;p7"/>
          <p:cNvSpPr txBox="1"/>
          <p:nvPr>
            <p:ph idx="1" type="body"/>
          </p:nvPr>
        </p:nvSpPr>
        <p:spPr>
          <a:xfrm>
            <a:off x="457200" y="1085850"/>
            <a:ext cx="8229600" cy="51435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Clr>
                <a:schemeClr val="lt1"/>
              </a:buClr>
              <a:buSzPct val="100000"/>
              <a:buChar char="•"/>
            </a:pPr>
            <a:r>
              <a:rPr lang="en-US">
                <a:latin typeface="Arial"/>
                <a:ea typeface="Arial"/>
                <a:cs typeface="Arial"/>
                <a:sym typeface="Arial"/>
              </a:rPr>
              <a:t>MYSL – Standing Page</a:t>
            </a:r>
            <a:endParaRPr/>
          </a:p>
        </p:txBody>
      </p:sp>
      <p:pic>
        <p:nvPicPr>
          <p:cNvPr id="123" name="Google Shape;123;p7"/>
          <p:cNvPicPr preferRelativeResize="0"/>
          <p:nvPr/>
        </p:nvPicPr>
        <p:blipFill rotWithShape="1">
          <a:blip r:embed="rId3">
            <a:alphaModFix/>
          </a:blip>
          <a:srcRect b="0" l="0" r="0" t="0"/>
          <a:stretch/>
        </p:blipFill>
        <p:spPr>
          <a:xfrm>
            <a:off x="609600" y="1600200"/>
            <a:ext cx="7944683" cy="34012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228600" y="114300"/>
            <a:ext cx="76200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Travel General Info.</a:t>
            </a:r>
            <a:endParaRPr/>
          </a:p>
        </p:txBody>
      </p:sp>
      <p:sp>
        <p:nvSpPr>
          <p:cNvPr id="129" name="Google Shape;129;p8"/>
          <p:cNvSpPr txBox="1"/>
          <p:nvPr>
            <p:ph idx="1" type="body"/>
          </p:nvPr>
        </p:nvSpPr>
        <p:spPr>
          <a:xfrm>
            <a:off x="152400" y="1352549"/>
            <a:ext cx="8839200" cy="361950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Grade 3&amp;4 plays 7 v 7</a:t>
            </a:r>
            <a:endParaRPr/>
          </a:p>
          <a:p>
            <a:pPr indent="-254000" lvl="0" marL="342900" rtl="0" algn="l">
              <a:lnSpc>
                <a:spcPct val="100000"/>
              </a:lnSpc>
              <a:spcBef>
                <a:spcPts val="0"/>
              </a:spcBef>
              <a:spcAft>
                <a:spcPts val="0"/>
              </a:spcAft>
              <a:buClr>
                <a:schemeClr val="lt1"/>
              </a:buClr>
              <a:buSzPts val="1400"/>
              <a:buNone/>
            </a:pPr>
            <a:r>
              <a:t/>
            </a:r>
            <a:endParaRPr sz="14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Grade 5&amp;6 plays 9 v 9 </a:t>
            </a:r>
            <a:endParaRPr/>
          </a:p>
          <a:p>
            <a:pPr indent="-254000" lvl="0" marL="342900" rtl="0" algn="l">
              <a:lnSpc>
                <a:spcPct val="100000"/>
              </a:lnSpc>
              <a:spcBef>
                <a:spcPts val="0"/>
              </a:spcBef>
              <a:spcAft>
                <a:spcPts val="0"/>
              </a:spcAft>
              <a:buClr>
                <a:schemeClr val="lt1"/>
              </a:buClr>
              <a:buSzPts val="1400"/>
              <a:buNone/>
            </a:pPr>
            <a:r>
              <a:t/>
            </a:r>
            <a:endParaRPr sz="14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t>N</a:t>
            </a:r>
            <a:r>
              <a:rPr lang="en-US" sz="2800">
                <a:latin typeface="Arial"/>
                <a:ea typeface="Arial"/>
                <a:cs typeface="Arial"/>
                <a:sym typeface="Arial"/>
              </a:rPr>
              <a:t>o heading until you get to Grade 7&amp;8</a:t>
            </a:r>
            <a:endParaRPr/>
          </a:p>
          <a:p>
            <a:pPr indent="-254000" lvl="0" marL="342900" rtl="0" algn="l">
              <a:lnSpc>
                <a:spcPct val="100000"/>
              </a:lnSpc>
              <a:spcBef>
                <a:spcPts val="0"/>
              </a:spcBef>
              <a:spcAft>
                <a:spcPts val="0"/>
              </a:spcAft>
              <a:buClr>
                <a:schemeClr val="lt1"/>
              </a:buClr>
              <a:buSzPts val="1400"/>
              <a:buNone/>
            </a:pPr>
            <a:r>
              <a:t/>
            </a:r>
            <a:endParaRPr sz="14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t>Off sides at every level in travel</a:t>
            </a:r>
            <a:endParaRPr/>
          </a:p>
          <a:p>
            <a:pPr indent="-304800" lvl="0" marL="342900" rtl="0" algn="l">
              <a:lnSpc>
                <a:spcPct val="100000"/>
              </a:lnSpc>
              <a:spcBef>
                <a:spcPts val="0"/>
              </a:spcBef>
              <a:spcAft>
                <a:spcPts val="0"/>
              </a:spcAft>
              <a:buClr>
                <a:schemeClr val="lt1"/>
              </a:buClr>
              <a:buSzPts val="600"/>
              <a:buNone/>
            </a:pPr>
            <a:r>
              <a:t/>
            </a:r>
            <a:endParaRPr sz="600"/>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Note: Grade 3&amp;4 will only have Center Refs</a:t>
            </a:r>
            <a:endParaRPr/>
          </a:p>
          <a:p>
            <a:pPr indent="-241300" lvl="0" marL="342900" rtl="0" algn="l">
              <a:lnSpc>
                <a:spcPct val="100000"/>
              </a:lnSpc>
              <a:spcBef>
                <a:spcPts val="0"/>
              </a:spcBef>
              <a:spcAft>
                <a:spcPts val="0"/>
              </a:spcAft>
              <a:buClr>
                <a:schemeClr val="lt1"/>
              </a:buClr>
              <a:buSzPts val="1600"/>
              <a:buNone/>
            </a:pPr>
            <a:r>
              <a:t/>
            </a:r>
            <a:endParaRPr sz="1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Game Cancellations</a:t>
            </a:r>
            <a:endParaRPr/>
          </a:p>
        </p:txBody>
      </p:sp>
      <p:sp>
        <p:nvSpPr>
          <p:cNvPr id="135" name="Google Shape;135;p9"/>
          <p:cNvSpPr txBox="1"/>
          <p:nvPr/>
        </p:nvSpPr>
        <p:spPr>
          <a:xfrm>
            <a:off x="152400" y="1123950"/>
            <a:ext cx="8839200" cy="396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How:</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Fields are closed by CYSA (by 8 AM) – check website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If fields are declared open in the morning and the weather or fields are an issue later in the day, the Referee is the only authorized person to cancel the game – this is determined </a:t>
            </a:r>
            <a:r>
              <a:rPr b="1" i="0" lang="en-US" sz="2400" u="none" cap="none" strike="noStrike">
                <a:solidFill>
                  <a:srgbClr val="FFFF00"/>
                </a:solidFill>
                <a:latin typeface="Arial"/>
                <a:ea typeface="Arial"/>
                <a:cs typeface="Arial"/>
                <a:sym typeface="Arial"/>
              </a:rPr>
              <a:t>at the time of the game – teams must go to the field for a decision.</a:t>
            </a:r>
            <a:endParaRPr b="0" i="0" sz="1400" u="none" cap="none" strike="noStrike">
              <a:solidFill>
                <a:srgbClr val="000000"/>
              </a:solidFill>
              <a:latin typeface="Arial"/>
              <a:ea typeface="Arial"/>
              <a:cs typeface="Arial"/>
              <a:sym typeface="Arial"/>
            </a:endParaRPr>
          </a:p>
          <a:p>
            <a:pPr indent="-273050" lvl="2" marL="1257300" marR="0" rtl="0" algn="l">
              <a:lnSpc>
                <a:spcPct val="100000"/>
              </a:lnSpc>
              <a:spcBef>
                <a:spcPts val="220"/>
              </a:spcBef>
              <a:spcAft>
                <a:spcPts val="0"/>
              </a:spcAft>
              <a:buClr>
                <a:schemeClr val="lt1"/>
              </a:buClr>
              <a:buSzPts val="1100"/>
              <a:buFont typeface="Noto Sans Symbols"/>
              <a:buNone/>
            </a:pPr>
            <a:r>
              <a:t/>
            </a:r>
            <a:endParaRPr b="0" i="0" sz="1100" u="none" cap="none" strike="noStrike">
              <a:solidFill>
                <a:schemeClr val="lt1"/>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Games </a:t>
            </a:r>
            <a:r>
              <a:rPr b="1" i="0" lang="en-US" sz="2400" u="none" cap="none" strike="noStrike">
                <a:solidFill>
                  <a:srgbClr val="FFFF00"/>
                </a:solidFill>
                <a:latin typeface="Arial"/>
                <a:ea typeface="Arial"/>
                <a:cs typeface="Arial"/>
                <a:sym typeface="Arial"/>
              </a:rPr>
              <a:t>CAN NOT </a:t>
            </a:r>
            <a:r>
              <a:rPr b="0" i="0" lang="en-US" sz="2400" u="none" cap="none" strike="noStrike">
                <a:solidFill>
                  <a:srgbClr val="FFFF00"/>
                </a:solidFill>
                <a:latin typeface="Arial"/>
                <a:ea typeface="Arial"/>
                <a:cs typeface="Arial"/>
                <a:sym typeface="Arial"/>
              </a:rPr>
              <a:t>be cancelled </a:t>
            </a:r>
            <a:r>
              <a:rPr b="1" i="0" lang="en-US" sz="2400" u="none" cap="none" strike="noStrike">
                <a:solidFill>
                  <a:srgbClr val="FFFF00"/>
                </a:solidFill>
                <a:latin typeface="Arial"/>
                <a:ea typeface="Arial"/>
                <a:cs typeface="Arial"/>
                <a:sym typeface="Arial"/>
              </a:rPr>
              <a:t>by an agreement</a:t>
            </a:r>
            <a:r>
              <a:rPr b="0" i="0" lang="en-US" sz="2400" u="none" cap="none" strike="noStrike">
                <a:solidFill>
                  <a:srgbClr val="FFFF00"/>
                </a:solidFill>
                <a:latin typeface="Arial"/>
                <a:ea typeface="Arial"/>
                <a:cs typeface="Arial"/>
                <a:sym typeface="Arial"/>
              </a:rPr>
              <a:t> between the </a:t>
            </a:r>
            <a:r>
              <a:rPr b="1" i="0" lang="en-US" sz="2400" u="none" cap="none" strike="noStrike">
                <a:solidFill>
                  <a:srgbClr val="FFFF00"/>
                </a:solidFill>
                <a:latin typeface="Arial"/>
                <a:ea typeface="Arial"/>
                <a:cs typeface="Arial"/>
                <a:sym typeface="Arial"/>
              </a:rPr>
              <a:t>two coaches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Resources</a:t>
            </a:r>
            <a:endParaRPr/>
          </a:p>
        </p:txBody>
      </p:sp>
      <p:sp>
        <p:nvSpPr>
          <p:cNvPr id="141" name="Google Shape;141;p10"/>
          <p:cNvSpPr txBox="1"/>
          <p:nvPr>
            <p:ph idx="1" type="body"/>
          </p:nvPr>
        </p:nvSpPr>
        <p:spPr>
          <a:xfrm>
            <a:off x="152400" y="1123950"/>
            <a:ext cx="8839200" cy="394334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CYSA Website</a:t>
            </a:r>
            <a:endParaRPr/>
          </a:p>
          <a:p>
            <a:pPr indent="-285750" lvl="1" marL="742950" rtl="0" algn="l">
              <a:lnSpc>
                <a:spcPct val="100000"/>
              </a:lnSpc>
              <a:spcBef>
                <a:spcPts val="0"/>
              </a:spcBef>
              <a:spcAft>
                <a:spcPts val="0"/>
              </a:spcAft>
              <a:buClr>
                <a:schemeClr val="lt1"/>
              </a:buClr>
              <a:buSzPts val="2400"/>
              <a:buChar char="–"/>
            </a:pPr>
            <a:r>
              <a:rPr b="1" i="1" lang="en-US" sz="2400" u="sng">
                <a:solidFill>
                  <a:schemeClr val="hlink"/>
                </a:solidFill>
                <a:latin typeface="Arial"/>
                <a:ea typeface="Arial"/>
                <a:cs typeface="Arial"/>
                <a:sym typeface="Arial"/>
                <a:hlinkClick r:id="rId4"/>
              </a:rPr>
              <a:t>Under Resources / Coaches</a:t>
            </a:r>
            <a:endParaRPr b="1" i="1" sz="2400">
              <a:latin typeface="Arial"/>
              <a:ea typeface="Arial"/>
              <a:cs typeface="Arial"/>
              <a:sym typeface="Arial"/>
            </a:endParaRPr>
          </a:p>
        </p:txBody>
      </p:sp>
      <p:graphicFrame>
        <p:nvGraphicFramePr>
          <p:cNvPr id="142" name="Google Shape;142;p10"/>
          <p:cNvGraphicFramePr/>
          <p:nvPr/>
        </p:nvGraphicFramePr>
        <p:xfrm>
          <a:off x="7086600" y="2419350"/>
          <a:ext cx="1828800" cy="1543050"/>
        </p:xfrm>
        <a:graphic>
          <a:graphicData uri="http://schemas.openxmlformats.org/presentationml/2006/ole">
            <mc:AlternateContent>
              <mc:Choice Requires="v">
                <p:oleObj r:id="rId5" imgH="1543050" imgW="1828800" progId="AcroExch.Document.DC" spid="_x0000_s1">
                  <p:embed/>
                </p:oleObj>
              </mc:Choice>
              <mc:Fallback>
                <p:oleObj r:id="rId6" imgH="1543050" imgW="1828800" progId="AcroExch.Document.DC">
                  <p:embed/>
                  <p:pic>
                    <p:nvPicPr>
                      <p:cNvPr id="142" name="Google Shape;142;p10"/>
                      <p:cNvPicPr preferRelativeResize="0"/>
                      <p:nvPr/>
                    </p:nvPicPr>
                    <p:blipFill rotWithShape="1">
                      <a:blip r:embed="rId7">
                        <a:alphaModFix/>
                      </a:blip>
                      <a:srcRect b="0" l="0" r="0" t="0"/>
                      <a:stretch/>
                    </p:blipFill>
                    <p:spPr>
                      <a:xfrm>
                        <a:off x="7086600" y="2419350"/>
                        <a:ext cx="1828800" cy="1543050"/>
                      </a:xfrm>
                      <a:prstGeom prst="rect">
                        <a:avLst/>
                      </a:prstGeom>
                      <a:noFill/>
                      <a:ln>
                        <a:noFill/>
                      </a:ln>
                    </p:spPr>
                  </p:pic>
                </p:oleObj>
              </mc:Fallback>
            </mc:AlternateContent>
          </a:graphicData>
        </a:graphic>
      </p:graphicFrame>
      <p:pic>
        <p:nvPicPr>
          <p:cNvPr id="143" name="Google Shape;143;p10"/>
          <p:cNvPicPr preferRelativeResize="0"/>
          <p:nvPr/>
        </p:nvPicPr>
        <p:blipFill>
          <a:blip r:embed="rId8">
            <a:alphaModFix/>
          </a:blip>
          <a:stretch>
            <a:fillRect/>
          </a:stretch>
        </p:blipFill>
        <p:spPr>
          <a:xfrm>
            <a:off x="1063575" y="2029823"/>
            <a:ext cx="5440450" cy="2903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Resources</a:t>
            </a:r>
            <a:endParaRPr/>
          </a:p>
        </p:txBody>
      </p:sp>
      <p:sp>
        <p:nvSpPr>
          <p:cNvPr id="149" name="Google Shape;149;p11"/>
          <p:cNvSpPr txBox="1"/>
          <p:nvPr>
            <p:ph idx="1" type="body"/>
          </p:nvPr>
        </p:nvSpPr>
        <p:spPr>
          <a:xfrm>
            <a:off x="152400" y="1123950"/>
            <a:ext cx="8839200" cy="394334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CYSA Website</a:t>
            </a:r>
            <a:endParaRPr/>
          </a:p>
          <a:p>
            <a:pPr indent="-285750" lvl="1" marL="742950" rtl="0" algn="l">
              <a:lnSpc>
                <a:spcPct val="100000"/>
              </a:lnSpc>
              <a:spcBef>
                <a:spcPts val="0"/>
              </a:spcBef>
              <a:spcAft>
                <a:spcPts val="0"/>
              </a:spcAft>
              <a:buClr>
                <a:schemeClr val="lt1"/>
              </a:buClr>
              <a:buSzPts val="2400"/>
              <a:buChar char="–"/>
            </a:pPr>
            <a:r>
              <a:rPr b="1" i="1" lang="en-US" sz="2400" u="sng">
                <a:solidFill>
                  <a:schemeClr val="hlink"/>
                </a:solidFill>
                <a:latin typeface="Arial"/>
                <a:ea typeface="Arial"/>
                <a:cs typeface="Arial"/>
                <a:sym typeface="Arial"/>
                <a:hlinkClick r:id="rId3"/>
              </a:rPr>
              <a:t>Under Resources / Training</a:t>
            </a:r>
            <a:endParaRPr b="1" i="1" sz="2400">
              <a:latin typeface="Arial"/>
              <a:ea typeface="Arial"/>
              <a:cs typeface="Arial"/>
              <a:sym typeface="Arial"/>
            </a:endParaRPr>
          </a:p>
          <a:p>
            <a:pPr indent="-107950" lvl="1" marL="742950" rtl="0" algn="l">
              <a:lnSpc>
                <a:spcPct val="100000"/>
              </a:lnSpc>
              <a:spcBef>
                <a:spcPts val="0"/>
              </a:spcBef>
              <a:spcAft>
                <a:spcPts val="0"/>
              </a:spcAft>
              <a:buClr>
                <a:schemeClr val="lt1"/>
              </a:buClr>
              <a:buSzPts val="2800"/>
              <a:buNone/>
            </a:pPr>
            <a:r>
              <a:t/>
            </a:r>
            <a:endParaRPr>
              <a:latin typeface="Arial"/>
              <a:ea typeface="Arial"/>
              <a:cs typeface="Arial"/>
              <a:sym typeface="Arial"/>
            </a:endParaRPr>
          </a:p>
        </p:txBody>
      </p:sp>
      <p:pic>
        <p:nvPicPr>
          <p:cNvPr id="150" name="Google Shape;150;p11"/>
          <p:cNvPicPr preferRelativeResize="0"/>
          <p:nvPr/>
        </p:nvPicPr>
        <p:blipFill>
          <a:blip r:embed="rId4">
            <a:alphaModFix/>
          </a:blip>
          <a:stretch>
            <a:fillRect/>
          </a:stretch>
        </p:blipFill>
        <p:spPr>
          <a:xfrm>
            <a:off x="746638" y="2337474"/>
            <a:ext cx="7650725" cy="170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2"/>
          <p:cNvSpPr txBox="1"/>
          <p:nvPr>
            <p:ph type="title"/>
          </p:nvPr>
        </p:nvSpPr>
        <p:spPr>
          <a:xfrm>
            <a:off x="152400" y="114300"/>
            <a:ext cx="76962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Arial"/>
              <a:buNone/>
            </a:pPr>
            <a:r>
              <a:rPr lang="en-US" sz="3600">
                <a:latin typeface="Arial"/>
                <a:ea typeface="Arial"/>
                <a:cs typeface="Arial"/>
                <a:sym typeface="Arial"/>
              </a:rPr>
              <a:t>Unique Rules – Grade 3&amp;4</a:t>
            </a:r>
            <a:endParaRPr/>
          </a:p>
        </p:txBody>
      </p:sp>
      <p:sp>
        <p:nvSpPr>
          <p:cNvPr id="156" name="Google Shape;156;p12"/>
          <p:cNvSpPr txBox="1"/>
          <p:nvPr>
            <p:ph idx="1" type="body"/>
          </p:nvPr>
        </p:nvSpPr>
        <p:spPr>
          <a:xfrm>
            <a:off x="152400" y="1123950"/>
            <a:ext cx="8839200" cy="384810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Goal Kicks</a:t>
            </a:r>
            <a:endParaRPr/>
          </a:p>
          <a:p>
            <a:pPr indent="-285750" lvl="1" marL="742950" rtl="0" algn="l">
              <a:lnSpc>
                <a:spcPct val="100000"/>
              </a:lnSpc>
              <a:spcBef>
                <a:spcPts val="0"/>
              </a:spcBef>
              <a:spcAft>
                <a:spcPts val="0"/>
              </a:spcAft>
              <a:buClr>
                <a:schemeClr val="lt1"/>
              </a:buClr>
              <a:buSzPts val="1800"/>
              <a:buChar char="–"/>
            </a:pPr>
            <a:r>
              <a:rPr lang="en-US" sz="1800">
                <a:latin typeface="Arial"/>
                <a:ea typeface="Arial"/>
                <a:cs typeface="Arial"/>
                <a:sym typeface="Arial"/>
              </a:rPr>
              <a:t>Opposition players to retreat into their own half of the playing field on goal kicks. US Youth Soccer recommends that opponents should remain in their own half until the ball is in play. The team taking the goal kick does not have to wait for the opposition to retreat and has the option to restart the game beforehand should they so choose. The ball is in play when it is kicked directly out of the penalty area.</a:t>
            </a:r>
            <a:endParaRPr/>
          </a:p>
          <a:p>
            <a:pPr indent="-292100" lvl="0" marL="342900" rtl="0" algn="l">
              <a:lnSpc>
                <a:spcPct val="100000"/>
              </a:lnSpc>
              <a:spcBef>
                <a:spcPts val="0"/>
              </a:spcBef>
              <a:spcAft>
                <a:spcPts val="0"/>
              </a:spcAft>
              <a:buClr>
                <a:schemeClr val="lt1"/>
              </a:buClr>
              <a:buSzPts val="800"/>
              <a:buNone/>
            </a:pPr>
            <a:r>
              <a:t/>
            </a:r>
            <a:endParaRPr sz="800">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Punts</a:t>
            </a:r>
            <a:endParaRPr/>
          </a:p>
          <a:p>
            <a:pPr indent="-285750" lvl="1" marL="742950" rtl="0" algn="l">
              <a:lnSpc>
                <a:spcPct val="100000"/>
              </a:lnSpc>
              <a:spcBef>
                <a:spcPts val="0"/>
              </a:spcBef>
              <a:spcAft>
                <a:spcPts val="0"/>
              </a:spcAft>
              <a:buClr>
                <a:schemeClr val="lt1"/>
              </a:buClr>
              <a:buSzPts val="1800"/>
              <a:buChar char="–"/>
            </a:pPr>
            <a:r>
              <a:rPr lang="en-US" sz="1800">
                <a:latin typeface="Arial"/>
                <a:ea typeface="Arial"/>
                <a:cs typeface="Arial"/>
                <a:sym typeface="Arial"/>
              </a:rPr>
              <a:t>Keeper distributions (punts, drop kicks and throws) may not travel in the air over the halfway line. An Indirect free kick from midfield is awarded to the other team if this happens.</a:t>
            </a:r>
            <a:endParaRPr/>
          </a:p>
          <a:p>
            <a:pPr indent="-215900" lvl="0" marL="342900" rtl="0" algn="l">
              <a:lnSpc>
                <a:spcPct val="100000"/>
              </a:lnSpc>
              <a:spcBef>
                <a:spcPts val="0"/>
              </a:spcBef>
              <a:spcAft>
                <a:spcPts val="0"/>
              </a:spcAft>
              <a:buClr>
                <a:schemeClr val="lt1"/>
              </a:buClr>
              <a:buSzPts val="2000"/>
              <a:buNone/>
            </a:pPr>
            <a:r>
              <a:t/>
            </a:r>
            <a:endParaRPr sz="20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3"/>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Travel Coach Shirts</a:t>
            </a:r>
            <a:endParaRPr>
              <a:latin typeface="Arial"/>
              <a:ea typeface="Arial"/>
              <a:cs typeface="Arial"/>
              <a:sym typeface="Arial"/>
            </a:endParaRPr>
          </a:p>
        </p:txBody>
      </p:sp>
      <p:sp>
        <p:nvSpPr>
          <p:cNvPr id="162" name="Google Shape;162;p13"/>
          <p:cNvSpPr txBox="1"/>
          <p:nvPr>
            <p:ph idx="1" type="body"/>
          </p:nvPr>
        </p:nvSpPr>
        <p:spPr>
          <a:xfrm>
            <a:off x="748075" y="1127475"/>
            <a:ext cx="7358400" cy="3733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200"/>
              <a:buNone/>
            </a:pPr>
            <a:r>
              <a:rPr lang="en-US" sz="3400"/>
              <a:t>Coaches new to Travel get a shirt</a:t>
            </a:r>
            <a:endParaRPr sz="3400"/>
          </a:p>
          <a:p>
            <a:pPr indent="0" lvl="0" marL="0" rtl="0" algn="l">
              <a:lnSpc>
                <a:spcPct val="100000"/>
              </a:lnSpc>
              <a:spcBef>
                <a:spcPts val="0"/>
              </a:spcBef>
              <a:spcAft>
                <a:spcPts val="0"/>
              </a:spcAft>
              <a:buSzPts val="3200"/>
              <a:buNone/>
            </a:pPr>
            <a:r>
              <a:t/>
            </a:r>
            <a:endParaRPr sz="1400"/>
          </a:p>
          <a:p>
            <a:pPr indent="-342900" lvl="0" marL="342900" rtl="0" algn="l">
              <a:lnSpc>
                <a:spcPct val="100000"/>
              </a:lnSpc>
              <a:spcBef>
                <a:spcPts val="0"/>
              </a:spcBef>
              <a:spcAft>
                <a:spcPts val="0"/>
              </a:spcAft>
              <a:buClr>
                <a:schemeClr val="lt1"/>
              </a:buClr>
              <a:buSzPts val="2800"/>
              <a:buChar char="•"/>
            </a:pPr>
            <a:r>
              <a:rPr lang="en-US" sz="2800"/>
              <a:t>V</a:t>
            </a:r>
            <a:r>
              <a:rPr lang="en-US" sz="2800">
                <a:latin typeface="Arial"/>
                <a:ea typeface="Arial"/>
                <a:cs typeface="Arial"/>
                <a:sym typeface="Arial"/>
              </a:rPr>
              <a:t>isit Center Sports to be sized</a:t>
            </a:r>
            <a:endParaRPr/>
          </a:p>
          <a:p>
            <a:pPr indent="-273050" lvl="0" marL="342900" rtl="0" algn="l">
              <a:lnSpc>
                <a:spcPct val="100000"/>
              </a:lnSpc>
              <a:spcBef>
                <a:spcPts val="0"/>
              </a:spcBef>
              <a:spcAft>
                <a:spcPts val="0"/>
              </a:spcAft>
              <a:buClr>
                <a:schemeClr val="lt1"/>
              </a:buClr>
              <a:buSzPts val="1100"/>
              <a:buNone/>
            </a:pPr>
            <a:r>
              <a:t/>
            </a:r>
            <a:endParaRPr sz="1100"/>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Provide Drew your Name</a:t>
            </a:r>
            <a:endParaRPr/>
          </a:p>
          <a:p>
            <a:pPr indent="-273050" lvl="0" marL="342900" rtl="0" algn="l">
              <a:lnSpc>
                <a:spcPct val="100000"/>
              </a:lnSpc>
              <a:spcBef>
                <a:spcPts val="0"/>
              </a:spcBef>
              <a:spcAft>
                <a:spcPts val="0"/>
              </a:spcAft>
              <a:buClr>
                <a:schemeClr val="lt1"/>
              </a:buClr>
              <a:buSzPts val="1100"/>
              <a:buNone/>
            </a:pPr>
            <a:r>
              <a:t/>
            </a:r>
            <a:endParaRPr sz="1100"/>
          </a:p>
          <a:p>
            <a:pPr indent="-342900" lvl="0" marL="342900" rtl="0" algn="l">
              <a:lnSpc>
                <a:spcPct val="100000"/>
              </a:lnSpc>
              <a:spcBef>
                <a:spcPts val="0"/>
              </a:spcBef>
              <a:spcAft>
                <a:spcPts val="0"/>
              </a:spcAft>
              <a:buClr>
                <a:schemeClr val="lt1"/>
              </a:buClr>
              <a:buSzPts val="2800"/>
              <a:buChar char="•"/>
            </a:pPr>
            <a:r>
              <a:rPr lang="en-US" sz="2800"/>
              <a:t>Pick up when Drew specifies</a:t>
            </a:r>
            <a:endParaRPr/>
          </a:p>
          <a:p>
            <a:pPr indent="-273050" lvl="0" marL="342900" rtl="0" algn="l">
              <a:lnSpc>
                <a:spcPct val="100000"/>
              </a:lnSpc>
              <a:spcBef>
                <a:spcPts val="0"/>
              </a:spcBef>
              <a:spcAft>
                <a:spcPts val="0"/>
              </a:spcAft>
              <a:buClr>
                <a:schemeClr val="lt1"/>
              </a:buClr>
              <a:buSzPts val="1100"/>
              <a:buNone/>
            </a:pPr>
            <a:r>
              <a:t/>
            </a:r>
            <a:endParaRPr sz="1100"/>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Paid for by CYSA</a:t>
            </a:r>
            <a:endParaRPr/>
          </a:p>
          <a:p>
            <a:pPr indent="-266700" lvl="0" marL="342900" rtl="0" algn="l">
              <a:lnSpc>
                <a:spcPct val="100000"/>
              </a:lnSpc>
              <a:spcBef>
                <a:spcPts val="0"/>
              </a:spcBef>
              <a:spcAft>
                <a:spcPts val="0"/>
              </a:spcAft>
              <a:buClr>
                <a:schemeClr val="lt1"/>
              </a:buClr>
              <a:buSzPts val="1200"/>
              <a:buNone/>
            </a:pPr>
            <a:r>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8"/>
          <p:cNvSpPr txBox="1"/>
          <p:nvPr>
            <p:ph type="ctrTitle"/>
          </p:nvPr>
        </p:nvSpPr>
        <p:spPr>
          <a:xfrm>
            <a:off x="152400" y="2155031"/>
            <a:ext cx="8839200" cy="110251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5400"/>
              <a:buFont typeface="Arial"/>
              <a:buNone/>
            </a:pPr>
            <a:r>
              <a:rPr lang="en-US" sz="5400"/>
              <a:t>CYSA Philosophy</a:t>
            </a:r>
            <a:endParaRPr sz="5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6"/>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Referee Notes</a:t>
            </a:r>
            <a:endParaRPr/>
          </a:p>
        </p:txBody>
      </p:sp>
      <p:sp>
        <p:nvSpPr>
          <p:cNvPr id="168" name="Google Shape;168;p16"/>
          <p:cNvSpPr txBox="1"/>
          <p:nvPr>
            <p:ph idx="1" type="body"/>
          </p:nvPr>
        </p:nvSpPr>
        <p:spPr>
          <a:xfrm>
            <a:off x="152400" y="1085850"/>
            <a:ext cx="8839200" cy="4000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Subbing from centerline only</a:t>
            </a:r>
            <a:endParaRPr/>
          </a:p>
          <a:p>
            <a:pPr indent="-279400" lvl="0" marL="34290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Coaches and players must be at least 10 yards from the midline, other than players being subbed</a:t>
            </a:r>
            <a:endParaRPr/>
          </a:p>
          <a:p>
            <a:pPr indent="-279400" lvl="0" marL="34290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Keep coaches, players &amp; parents a minimum of 3ft from the touch line (opposite sideline of players)</a:t>
            </a:r>
            <a:endParaRPr/>
          </a:p>
          <a:p>
            <a:pPr indent="-279400" lvl="0" marL="34290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Tell players </a:t>
            </a:r>
            <a:r>
              <a:rPr lang="en-US" sz="2800"/>
              <a:t>to </a:t>
            </a:r>
            <a:r>
              <a:rPr b="1" lang="en-US" sz="2800">
                <a:solidFill>
                  <a:srgbClr val="FFFF00"/>
                </a:solidFill>
              </a:rPr>
              <a:t>ALWAYS</a:t>
            </a:r>
            <a:r>
              <a:rPr lang="en-US" sz="2800"/>
              <a:t> bring both shirts</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Coaches – bring pinnies just in case players forget to bring both shirts</a:t>
            </a:r>
            <a:endParaRPr/>
          </a:p>
          <a:p>
            <a:pPr indent="-285750" lvl="1" marL="742950" rtl="0" algn="l">
              <a:lnSpc>
                <a:spcPct val="100000"/>
              </a:lnSpc>
              <a:spcBef>
                <a:spcPts val="0"/>
              </a:spcBef>
              <a:spcAft>
                <a:spcPts val="0"/>
              </a:spcAft>
              <a:buClr>
                <a:schemeClr val="lt1"/>
              </a:buClr>
              <a:buSzPts val="2000"/>
              <a:buChar char="–"/>
            </a:pPr>
            <a:r>
              <a:rPr lang="en-US" sz="2000"/>
              <a:t>H</a:t>
            </a:r>
            <a:r>
              <a:rPr lang="en-US" sz="2000">
                <a:latin typeface="Arial"/>
                <a:ea typeface="Arial"/>
                <a:cs typeface="Arial"/>
                <a:sym typeface="Arial"/>
              </a:rPr>
              <a:t>ome team is responsible for resolving uniform color issues</a:t>
            </a:r>
            <a:endParaRPr sz="20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Referees &amp; Parents</a:t>
            </a:r>
            <a:endParaRPr/>
          </a:p>
        </p:txBody>
      </p:sp>
      <p:sp>
        <p:nvSpPr>
          <p:cNvPr id="174" name="Google Shape;174;p17"/>
          <p:cNvSpPr txBox="1"/>
          <p:nvPr>
            <p:ph idx="1" type="body"/>
          </p:nvPr>
        </p:nvSpPr>
        <p:spPr>
          <a:xfrm>
            <a:off x="152400" y="1123951"/>
            <a:ext cx="8915400" cy="3962400"/>
          </a:xfrm>
          <a:prstGeom prst="rect">
            <a:avLst/>
          </a:prstGeom>
          <a:noFill/>
          <a:ln>
            <a:noFill/>
          </a:ln>
        </p:spPr>
        <p:txBody>
          <a:bodyPr anchorCtr="0" anchor="t" bIns="45700" lIns="91425" spcFirstLastPara="1" rIns="91425" wrap="square" tIns="45700">
            <a:noAutofit/>
          </a:bodyPr>
          <a:lstStyle/>
          <a:p>
            <a:pPr indent="-342900" lvl="1" marL="342900" rtl="0" algn="l">
              <a:lnSpc>
                <a:spcPct val="100000"/>
              </a:lnSpc>
              <a:spcBef>
                <a:spcPts val="0"/>
              </a:spcBef>
              <a:spcAft>
                <a:spcPts val="0"/>
              </a:spcAft>
              <a:buClr>
                <a:schemeClr val="lt1"/>
              </a:buClr>
              <a:buSzPts val="2400"/>
              <a:buFont typeface="Arial"/>
              <a:buChar char="•"/>
            </a:pPr>
            <a:r>
              <a:rPr lang="en-US" sz="2400">
                <a:latin typeface="Arial"/>
                <a:ea typeface="Arial"/>
                <a:cs typeface="Arial"/>
                <a:sym typeface="Arial"/>
              </a:rPr>
              <a:t>Referees:</a:t>
            </a:r>
            <a:endParaRPr/>
          </a:p>
          <a:p>
            <a:pPr indent="-342900" lvl="2"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Coaches should not be addressing the referee during a game</a:t>
            </a:r>
            <a:endParaRPr/>
          </a:p>
          <a:p>
            <a:pPr indent="-304800" lvl="1" marL="342900" rtl="0" algn="l">
              <a:lnSpc>
                <a:spcPct val="100000"/>
              </a:lnSpc>
              <a:spcBef>
                <a:spcPts val="0"/>
              </a:spcBef>
              <a:spcAft>
                <a:spcPts val="0"/>
              </a:spcAft>
              <a:buClr>
                <a:schemeClr val="lt1"/>
              </a:buClr>
              <a:buSzPts val="600"/>
              <a:buFont typeface="Arial"/>
              <a:buNone/>
            </a:pPr>
            <a:r>
              <a:t/>
            </a:r>
            <a:endParaRPr sz="600">
              <a:latin typeface="Arial"/>
              <a:ea typeface="Arial"/>
              <a:cs typeface="Arial"/>
              <a:sym typeface="Arial"/>
            </a:endParaRPr>
          </a:p>
          <a:p>
            <a:pPr indent="-342900" lvl="2"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If there is an issue, discuss it at halftime (calmly - it should only be about safety or clarification on a rule)</a:t>
            </a:r>
            <a:endParaRPr/>
          </a:p>
          <a:p>
            <a:pPr indent="-304800" lvl="2" marL="742950" rtl="0" algn="l">
              <a:lnSpc>
                <a:spcPct val="100000"/>
              </a:lnSpc>
              <a:spcBef>
                <a:spcPts val="0"/>
              </a:spcBef>
              <a:spcAft>
                <a:spcPts val="0"/>
              </a:spcAft>
              <a:buClr>
                <a:schemeClr val="lt1"/>
              </a:buClr>
              <a:buSzPts val="600"/>
              <a:buNone/>
            </a:pPr>
            <a:r>
              <a:t/>
            </a:r>
            <a:endParaRPr sz="600">
              <a:latin typeface="Arial"/>
              <a:ea typeface="Arial"/>
              <a:cs typeface="Arial"/>
              <a:sym typeface="Arial"/>
            </a:endParaRPr>
          </a:p>
          <a:p>
            <a:pPr indent="-342900" lvl="2"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There is a zero tolerance policy with respect to any referee abuse (verbal or otherwise)</a:t>
            </a:r>
            <a:endParaRPr/>
          </a:p>
          <a:p>
            <a:pPr indent="-304800" lvl="2" marL="742950" rtl="0" algn="l">
              <a:lnSpc>
                <a:spcPct val="100000"/>
              </a:lnSpc>
              <a:spcBef>
                <a:spcPts val="0"/>
              </a:spcBef>
              <a:spcAft>
                <a:spcPts val="0"/>
              </a:spcAft>
              <a:buClr>
                <a:schemeClr val="lt1"/>
              </a:buClr>
              <a:buSzPts val="600"/>
              <a:buNone/>
            </a:pPr>
            <a:r>
              <a:t/>
            </a:r>
            <a:endParaRPr sz="600">
              <a:latin typeface="Arial"/>
              <a:ea typeface="Arial"/>
              <a:cs typeface="Arial"/>
              <a:sym typeface="Arial"/>
            </a:endParaRPr>
          </a:p>
          <a:p>
            <a:pPr indent="-342900" lvl="2"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The referee is given the benefit of the doubt – not the coach</a:t>
            </a:r>
            <a:endParaRPr/>
          </a:p>
          <a:p>
            <a:pPr indent="-241300" lvl="2" marL="742950" rtl="0" algn="l">
              <a:lnSpc>
                <a:spcPct val="100000"/>
              </a:lnSpc>
              <a:spcBef>
                <a:spcPts val="0"/>
              </a:spcBef>
              <a:spcAft>
                <a:spcPts val="0"/>
              </a:spcAft>
              <a:buClr>
                <a:schemeClr val="lt1"/>
              </a:buClr>
              <a:buSzPts val="1600"/>
              <a:buNone/>
            </a:pPr>
            <a:r>
              <a:t/>
            </a:r>
            <a:endParaRPr sz="1600"/>
          </a:p>
          <a:p>
            <a:pPr indent="-342900" lvl="1" marL="342900" rtl="0" algn="l">
              <a:lnSpc>
                <a:spcPct val="100000"/>
              </a:lnSpc>
              <a:spcBef>
                <a:spcPts val="0"/>
              </a:spcBef>
              <a:spcAft>
                <a:spcPts val="0"/>
              </a:spcAft>
              <a:buClr>
                <a:schemeClr val="lt1"/>
              </a:buClr>
              <a:buSzPts val="2400"/>
              <a:buFont typeface="Arial"/>
              <a:buChar char="•"/>
            </a:pPr>
            <a:r>
              <a:rPr lang="en-US" sz="2400"/>
              <a:t>Parents:</a:t>
            </a:r>
            <a:endParaRPr/>
          </a:p>
          <a:p>
            <a:pPr indent="-342900" lvl="2" marL="742950" rtl="0" algn="l">
              <a:lnSpc>
                <a:spcPct val="100000"/>
              </a:lnSpc>
              <a:spcBef>
                <a:spcPts val="0"/>
              </a:spcBef>
              <a:spcAft>
                <a:spcPts val="0"/>
              </a:spcAft>
              <a:buClr>
                <a:schemeClr val="lt1"/>
              </a:buClr>
              <a:buSzPts val="2000"/>
              <a:buChar char="•"/>
            </a:pPr>
            <a:r>
              <a:rPr lang="en-US" sz="2000"/>
              <a:t>Encourage parents to cheer, but not coach from the side line</a:t>
            </a:r>
            <a:endParaRPr/>
          </a:p>
          <a:p>
            <a:pPr indent="-304800" lvl="2" marL="742950" rtl="0" algn="l">
              <a:lnSpc>
                <a:spcPct val="100000"/>
              </a:lnSpc>
              <a:spcBef>
                <a:spcPts val="0"/>
              </a:spcBef>
              <a:spcAft>
                <a:spcPts val="0"/>
              </a:spcAft>
              <a:buClr>
                <a:schemeClr val="lt1"/>
              </a:buClr>
              <a:buSzPts val="600"/>
              <a:buNone/>
            </a:pPr>
            <a:r>
              <a:t/>
            </a:r>
            <a:endParaRPr sz="600"/>
          </a:p>
          <a:p>
            <a:pPr indent="-342900" lvl="2" marL="742950" rtl="0" algn="l">
              <a:lnSpc>
                <a:spcPct val="100000"/>
              </a:lnSpc>
              <a:spcBef>
                <a:spcPts val="0"/>
              </a:spcBef>
              <a:spcAft>
                <a:spcPts val="0"/>
              </a:spcAft>
              <a:buClr>
                <a:schemeClr val="lt1"/>
              </a:buClr>
              <a:buSzPts val="2000"/>
              <a:buChar char="•"/>
            </a:pPr>
            <a:r>
              <a:rPr lang="en-US" sz="2000"/>
              <a:t>Address any issues right away</a:t>
            </a:r>
            <a:endParaRPr/>
          </a:p>
          <a:p>
            <a:pPr indent="-190500" lvl="1" marL="342900" rtl="0" algn="l">
              <a:lnSpc>
                <a:spcPct val="100000"/>
              </a:lnSpc>
              <a:spcBef>
                <a:spcPts val="0"/>
              </a:spcBef>
              <a:spcAft>
                <a:spcPts val="0"/>
              </a:spcAft>
              <a:buClr>
                <a:schemeClr val="lt1"/>
              </a:buClr>
              <a:buSzPts val="2400"/>
              <a:buNone/>
            </a:pPr>
            <a:r>
              <a:t/>
            </a:r>
            <a:endParaRPr sz="24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CYSA Fields</a:t>
            </a:r>
            <a:endParaRPr/>
          </a:p>
        </p:txBody>
      </p:sp>
      <p:sp>
        <p:nvSpPr>
          <p:cNvPr id="180" name="Google Shape;180;p18"/>
          <p:cNvSpPr txBox="1"/>
          <p:nvPr>
            <p:ph idx="1" type="body"/>
          </p:nvPr>
        </p:nvSpPr>
        <p:spPr>
          <a:xfrm>
            <a:off x="152400" y="1200150"/>
            <a:ext cx="8991600" cy="37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t>Fall</a:t>
            </a:r>
            <a:r>
              <a:rPr lang="en-US" sz="2800">
                <a:latin typeface="Arial"/>
                <a:ea typeface="Arial"/>
                <a:cs typeface="Arial"/>
                <a:sym typeface="Arial"/>
              </a:rPr>
              <a:t> 20</a:t>
            </a:r>
            <a:r>
              <a:rPr lang="en-US" sz="2800"/>
              <a:t>22</a:t>
            </a:r>
            <a:r>
              <a:rPr lang="en-US" sz="2800">
                <a:latin typeface="Arial"/>
                <a:ea typeface="Arial"/>
                <a:cs typeface="Arial"/>
                <a:sym typeface="Arial"/>
              </a:rPr>
              <a:t> Field Use:</a:t>
            </a:r>
            <a:endParaRPr sz="2400"/>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Grade 7&amp;8: CHS Stadium (games only)</a:t>
            </a:r>
            <a:r>
              <a:rPr lang="en-US" sz="2400"/>
              <a:t>, </a:t>
            </a:r>
            <a:r>
              <a:rPr lang="en-US" sz="2400">
                <a:latin typeface="Arial"/>
                <a:ea typeface="Arial"/>
                <a:cs typeface="Arial"/>
                <a:sym typeface="Arial"/>
              </a:rPr>
              <a:t>Murphy &amp; Harring</a:t>
            </a:r>
            <a:r>
              <a:rPr lang="en-US" sz="2400"/>
              <a:t>ton for training and overflow games</a:t>
            </a:r>
            <a:endParaRPr/>
          </a:p>
          <a:p>
            <a:pPr indent="-285750" lvl="1" marL="742950" rtl="0" algn="l">
              <a:lnSpc>
                <a:spcPct val="100000"/>
              </a:lnSpc>
              <a:spcBef>
                <a:spcPts val="0"/>
              </a:spcBef>
              <a:spcAft>
                <a:spcPts val="0"/>
              </a:spcAft>
              <a:buClr>
                <a:srgbClr val="FFFFFF"/>
              </a:buClr>
              <a:buSzPts val="2400"/>
              <a:buChar char="–"/>
            </a:pPr>
            <a:r>
              <a:rPr lang="en-US" sz="2400">
                <a:solidFill>
                  <a:srgbClr val="FFFFFF"/>
                </a:solidFill>
                <a:latin typeface="Arial"/>
                <a:ea typeface="Arial"/>
                <a:cs typeface="Arial"/>
                <a:sym typeface="Arial"/>
              </a:rPr>
              <a:t>Grade 5&amp;6</a:t>
            </a:r>
            <a:r>
              <a:rPr lang="en-US" sz="2400">
                <a:latin typeface="Arial"/>
                <a:ea typeface="Arial"/>
                <a:cs typeface="Arial"/>
                <a:sym typeface="Arial"/>
              </a:rPr>
              <a:t>: South Row and Harrington</a:t>
            </a:r>
            <a:endParaRPr/>
          </a:p>
          <a:p>
            <a:pPr indent="-285750" lvl="1" marL="742950" rtl="0" algn="l">
              <a:lnSpc>
                <a:spcPct val="100000"/>
              </a:lnSpc>
              <a:spcBef>
                <a:spcPts val="0"/>
              </a:spcBef>
              <a:spcAft>
                <a:spcPts val="0"/>
              </a:spcAft>
              <a:buClr>
                <a:srgbClr val="FFFFFF"/>
              </a:buClr>
              <a:buSzPts val="2400"/>
              <a:buChar char="–"/>
            </a:pPr>
            <a:r>
              <a:rPr lang="en-US" sz="2400">
                <a:solidFill>
                  <a:srgbClr val="FFFFFF"/>
                </a:solidFill>
                <a:latin typeface="Arial"/>
                <a:ea typeface="Arial"/>
                <a:cs typeface="Arial"/>
                <a:sym typeface="Arial"/>
              </a:rPr>
              <a:t>Grade 3&amp;4</a:t>
            </a:r>
            <a:r>
              <a:rPr lang="en-US" sz="2400">
                <a:latin typeface="Arial"/>
                <a:ea typeface="Arial"/>
                <a:cs typeface="Arial"/>
                <a:sym typeface="Arial"/>
              </a:rPr>
              <a:t>: South Row and Highland</a:t>
            </a:r>
            <a:endParaRPr sz="2400">
              <a:latin typeface="Arial"/>
              <a:ea typeface="Arial"/>
              <a:cs typeface="Arial"/>
              <a:sym typeface="Arial"/>
            </a:endParaRPr>
          </a:p>
          <a:p>
            <a:pPr indent="-381000" lvl="0" marL="457200" rtl="0" algn="l">
              <a:lnSpc>
                <a:spcPct val="100000"/>
              </a:lnSpc>
              <a:spcBef>
                <a:spcPts val="0"/>
              </a:spcBef>
              <a:spcAft>
                <a:spcPts val="0"/>
              </a:spcAft>
              <a:buSzPts val="2400"/>
              <a:buChar char="•"/>
            </a:pPr>
            <a:r>
              <a:rPr lang="en-US" sz="2400"/>
              <a:t>Check </a:t>
            </a:r>
            <a:r>
              <a:rPr lang="en-US" sz="2400" u="sng">
                <a:solidFill>
                  <a:schemeClr val="hlink"/>
                </a:solidFill>
                <a:hlinkClick r:id="rId3"/>
              </a:rPr>
              <a:t>CYSA Web Site</a:t>
            </a:r>
            <a:r>
              <a:rPr lang="en-US" sz="2400"/>
              <a:t>&gt;Fields for field layouts and numbering to make sure you are on the correct field for practices and games.</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Arial"/>
              <a:buNone/>
            </a:pPr>
            <a:r>
              <a:rPr lang="en-US">
                <a:latin typeface="Arial"/>
                <a:ea typeface="Arial"/>
                <a:cs typeface="Arial"/>
                <a:sym typeface="Arial"/>
              </a:rPr>
              <a:t>CYSA Fields – PLEASE NOTE</a:t>
            </a:r>
            <a:endParaRPr/>
          </a:p>
        </p:txBody>
      </p:sp>
      <p:sp>
        <p:nvSpPr>
          <p:cNvPr id="186" name="Google Shape;186;p19"/>
          <p:cNvSpPr txBox="1"/>
          <p:nvPr>
            <p:ph idx="1" type="body"/>
          </p:nvPr>
        </p:nvSpPr>
        <p:spPr>
          <a:xfrm>
            <a:off x="152400" y="1123950"/>
            <a:ext cx="8839200"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Highland Field</a:t>
            </a:r>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Home games at Highland</a:t>
            </a:r>
            <a:endParaRPr/>
          </a:p>
          <a:p>
            <a:pPr indent="-228600" lvl="2" marL="1143000" rtl="0" algn="l">
              <a:lnSpc>
                <a:spcPct val="100000"/>
              </a:lnSpc>
              <a:spcBef>
                <a:spcPts val="0"/>
              </a:spcBef>
              <a:spcAft>
                <a:spcPts val="0"/>
              </a:spcAft>
              <a:buClr>
                <a:srgbClr val="FFFF00"/>
              </a:buClr>
              <a:buSzPts val="1800"/>
              <a:buChar char="•"/>
            </a:pPr>
            <a:r>
              <a:rPr b="1" lang="en-US" sz="1800">
                <a:solidFill>
                  <a:srgbClr val="FFFF00"/>
                </a:solidFill>
              </a:rPr>
              <a:t>Reach out to the visiting coach &amp; advise them of the limited parking &amp; ask their parents to not block driveways or park on people’s lawns</a:t>
            </a:r>
            <a:endParaRPr/>
          </a:p>
          <a:p>
            <a:pPr indent="-152400" lvl="2" marL="1143000" rtl="0" algn="l">
              <a:lnSpc>
                <a:spcPct val="100000"/>
              </a:lnSpc>
              <a:spcBef>
                <a:spcPts val="0"/>
              </a:spcBef>
              <a:spcAft>
                <a:spcPts val="0"/>
              </a:spcAft>
              <a:buClr>
                <a:schemeClr val="lt1"/>
              </a:buClr>
              <a:buSzPts val="1200"/>
              <a:buNone/>
            </a:pPr>
            <a:r>
              <a:t/>
            </a:r>
            <a:endParaRPr b="1" sz="1200">
              <a:solidFill>
                <a:srgbClr val="FFFF00"/>
              </a:solidFill>
            </a:endParaRPr>
          </a:p>
          <a:p>
            <a:pPr indent="-342900" lvl="2" marL="342900" rtl="0" algn="l">
              <a:lnSpc>
                <a:spcPct val="100000"/>
              </a:lnSpc>
              <a:spcBef>
                <a:spcPts val="0"/>
              </a:spcBef>
              <a:spcAft>
                <a:spcPts val="0"/>
              </a:spcAft>
              <a:buClr>
                <a:schemeClr val="lt1"/>
              </a:buClr>
              <a:buSzPts val="2800"/>
              <a:buChar char="•"/>
            </a:pPr>
            <a:r>
              <a:rPr lang="en-US" sz="2800"/>
              <a:t>ALL Fields – General Use – </a:t>
            </a:r>
            <a:r>
              <a:rPr b="1" i="1" lang="en-US" sz="2800" u="sng">
                <a:solidFill>
                  <a:srgbClr val="FFFF00"/>
                </a:solidFill>
              </a:rPr>
              <a:t>Keep our fields great</a:t>
            </a:r>
            <a:endParaRPr/>
          </a:p>
          <a:p>
            <a:pPr indent="-342900" lvl="3" marL="800100" rtl="0" algn="l">
              <a:lnSpc>
                <a:spcPct val="100000"/>
              </a:lnSpc>
              <a:spcBef>
                <a:spcPts val="0"/>
              </a:spcBef>
              <a:spcAft>
                <a:spcPts val="0"/>
              </a:spcAft>
              <a:buClr>
                <a:schemeClr val="lt1"/>
              </a:buClr>
              <a:buSzPts val="2400"/>
              <a:buChar char="–"/>
            </a:pPr>
            <a:r>
              <a:rPr lang="en-US" sz="2400"/>
              <a:t>Warm up off the main field areas</a:t>
            </a:r>
            <a:endParaRPr/>
          </a:p>
          <a:p>
            <a:pPr indent="-342900" lvl="3" marL="800100" rtl="0" algn="l">
              <a:lnSpc>
                <a:spcPct val="100000"/>
              </a:lnSpc>
              <a:spcBef>
                <a:spcPts val="0"/>
              </a:spcBef>
              <a:spcAft>
                <a:spcPts val="0"/>
              </a:spcAft>
              <a:buClr>
                <a:schemeClr val="lt1"/>
              </a:buClr>
              <a:buSzPts val="2400"/>
              <a:buChar char="–"/>
            </a:pPr>
            <a:r>
              <a:rPr lang="en-US" sz="2400"/>
              <a:t>Change field locations used for training</a:t>
            </a:r>
            <a:endParaRPr/>
          </a:p>
          <a:p>
            <a:pPr indent="-342900" lvl="3" marL="800100" rtl="0" algn="l">
              <a:lnSpc>
                <a:spcPct val="100000"/>
              </a:lnSpc>
              <a:spcBef>
                <a:spcPts val="0"/>
              </a:spcBef>
              <a:spcAft>
                <a:spcPts val="0"/>
              </a:spcAft>
              <a:buClr>
                <a:schemeClr val="lt1"/>
              </a:buClr>
              <a:buSzPts val="2400"/>
              <a:buChar char="–"/>
            </a:pPr>
            <a:r>
              <a:rPr lang="en-US" sz="2400"/>
              <a:t>Limit use in goal and central field areas</a:t>
            </a:r>
            <a:endParaRPr/>
          </a:p>
          <a:p>
            <a:pPr indent="-342900" lvl="3" marL="800100" rtl="0" algn="l">
              <a:lnSpc>
                <a:spcPct val="100000"/>
              </a:lnSpc>
              <a:spcBef>
                <a:spcPts val="0"/>
              </a:spcBef>
              <a:spcAft>
                <a:spcPts val="0"/>
              </a:spcAft>
              <a:buClr>
                <a:schemeClr val="lt1"/>
              </a:buClr>
              <a:buSzPts val="2400"/>
              <a:buChar char="–"/>
            </a:pPr>
            <a:r>
              <a:rPr lang="en-US" sz="2400"/>
              <a:t>Use empty off field grass spaces when possible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0"/>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Schedule</a:t>
            </a:r>
            <a:endParaRPr/>
          </a:p>
        </p:txBody>
      </p:sp>
      <p:sp>
        <p:nvSpPr>
          <p:cNvPr id="192" name="Google Shape;192;p20"/>
          <p:cNvSpPr txBox="1"/>
          <p:nvPr>
            <p:ph idx="1" type="body"/>
          </p:nvPr>
        </p:nvSpPr>
        <p:spPr>
          <a:xfrm>
            <a:off x="152400" y="1047750"/>
            <a:ext cx="8839200"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CYSA Training Schedule </a:t>
            </a:r>
            <a:endParaRPr/>
          </a:p>
          <a:p>
            <a:pPr indent="-285750" lvl="1" marL="742950" rtl="0" algn="l">
              <a:lnSpc>
                <a:spcPct val="100000"/>
              </a:lnSpc>
              <a:spcBef>
                <a:spcPts val="0"/>
              </a:spcBef>
              <a:spcAft>
                <a:spcPts val="0"/>
              </a:spcAft>
              <a:buClr>
                <a:schemeClr val="lt1"/>
              </a:buClr>
              <a:buSzPts val="2000"/>
              <a:buChar char="–"/>
            </a:pPr>
            <a:r>
              <a:rPr lang="en-US" sz="2000"/>
              <a:t>Training schedule provided by Patti Goodwin</a:t>
            </a:r>
            <a:endParaRPr/>
          </a:p>
          <a:p>
            <a:pPr indent="-285750" lvl="1" marL="742950" rtl="0" algn="l">
              <a:lnSpc>
                <a:spcPct val="100000"/>
              </a:lnSpc>
              <a:spcBef>
                <a:spcPts val="0"/>
              </a:spcBef>
              <a:spcAft>
                <a:spcPts val="0"/>
              </a:spcAft>
              <a:buClr>
                <a:schemeClr val="lt1"/>
              </a:buClr>
              <a:buSzPts val="2000"/>
              <a:buChar char="–"/>
            </a:pPr>
            <a:r>
              <a:rPr lang="en-US" sz="2000"/>
              <a:t>All coaches should have their training schedule now</a:t>
            </a:r>
            <a:endParaRPr/>
          </a:p>
          <a:p>
            <a:pPr indent="-285750" lvl="1" marL="742950" rtl="0" algn="l">
              <a:lnSpc>
                <a:spcPct val="100000"/>
              </a:lnSpc>
              <a:spcBef>
                <a:spcPts val="0"/>
              </a:spcBef>
              <a:spcAft>
                <a:spcPts val="0"/>
              </a:spcAft>
              <a:buClr>
                <a:schemeClr val="lt1"/>
              </a:buClr>
              <a:buSzPts val="2000"/>
              <a:buChar char="–"/>
            </a:pPr>
            <a:r>
              <a:rPr lang="en-US" sz="2000"/>
              <a:t>Training once fields are open - Sept 6th</a:t>
            </a:r>
            <a:endParaRPr/>
          </a:p>
          <a:p>
            <a:pPr indent="-228600" lvl="1" marL="742950" rtl="0" algn="l">
              <a:lnSpc>
                <a:spcPct val="100000"/>
              </a:lnSpc>
              <a:spcBef>
                <a:spcPts val="0"/>
              </a:spcBef>
              <a:spcAft>
                <a:spcPts val="0"/>
              </a:spcAft>
              <a:buClr>
                <a:schemeClr val="lt1"/>
              </a:buClr>
              <a:buSzPts val="900"/>
              <a:buNone/>
            </a:pPr>
            <a:r>
              <a:t/>
            </a:r>
            <a:endParaRPr sz="900">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MYSL Game Schedule </a:t>
            </a:r>
            <a:r>
              <a:rPr lang="en-US" sz="2400">
                <a:solidFill>
                  <a:srgbClr val="FFFF00"/>
                </a:solidFill>
                <a:latin typeface="Arial"/>
                <a:ea typeface="Arial"/>
                <a:cs typeface="Arial"/>
                <a:sym typeface="Arial"/>
              </a:rPr>
              <a:t>(Game 1 – </a:t>
            </a:r>
            <a:r>
              <a:rPr lang="en-US" sz="2400">
                <a:solidFill>
                  <a:srgbClr val="FFFF00"/>
                </a:solidFill>
              </a:rPr>
              <a:t>9</a:t>
            </a:r>
            <a:r>
              <a:rPr lang="en-US" sz="2400">
                <a:solidFill>
                  <a:srgbClr val="FFFF00"/>
                </a:solidFill>
                <a:latin typeface="Arial"/>
                <a:ea typeface="Arial"/>
                <a:cs typeface="Arial"/>
                <a:sym typeface="Arial"/>
              </a:rPr>
              <a:t>/</a:t>
            </a:r>
            <a:r>
              <a:rPr lang="en-US" sz="2400">
                <a:solidFill>
                  <a:srgbClr val="FFFF00"/>
                </a:solidFill>
              </a:rPr>
              <a:t>10</a:t>
            </a:r>
            <a:r>
              <a:rPr lang="en-US" sz="2400">
                <a:solidFill>
                  <a:srgbClr val="FFFF00"/>
                </a:solidFill>
                <a:latin typeface="Arial"/>
                <a:ea typeface="Arial"/>
                <a:cs typeface="Arial"/>
                <a:sym typeface="Arial"/>
              </a:rPr>
              <a:t>/20</a:t>
            </a:r>
            <a:r>
              <a:rPr lang="en-US" sz="2400">
                <a:solidFill>
                  <a:srgbClr val="FFFF00"/>
                </a:solidFill>
              </a:rPr>
              <a:t>22</a:t>
            </a:r>
            <a:r>
              <a:rPr lang="en-US" sz="2400">
                <a:solidFill>
                  <a:srgbClr val="FFFF00"/>
                </a:solidFill>
                <a:latin typeface="Arial"/>
                <a:ea typeface="Arial"/>
                <a:cs typeface="Arial"/>
                <a:sym typeface="Arial"/>
              </a:rPr>
              <a:t>)</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Schedules should be release Sept 4th o</a:t>
            </a:r>
            <a:r>
              <a:rPr lang="en-US" sz="2000"/>
              <a:t>r 5th</a:t>
            </a:r>
            <a:endParaRPr/>
          </a:p>
          <a:p>
            <a:pPr indent="-285750" lvl="1" marL="742950" rtl="0" algn="l">
              <a:lnSpc>
                <a:spcPct val="100000"/>
              </a:lnSpc>
              <a:spcBef>
                <a:spcPts val="0"/>
              </a:spcBef>
              <a:spcAft>
                <a:spcPts val="0"/>
              </a:spcAft>
              <a:buClr>
                <a:schemeClr val="lt1"/>
              </a:buClr>
              <a:buSzPts val="2000"/>
              <a:buChar char="–"/>
            </a:pPr>
            <a:r>
              <a:rPr lang="en-US" sz="2000"/>
              <a:t>9 Game Season</a:t>
            </a:r>
            <a:endParaRPr/>
          </a:p>
          <a:p>
            <a:pPr indent="-228600" lvl="1" marL="742950" rtl="0" algn="l">
              <a:lnSpc>
                <a:spcPct val="100000"/>
              </a:lnSpc>
              <a:spcBef>
                <a:spcPts val="0"/>
              </a:spcBef>
              <a:spcAft>
                <a:spcPts val="0"/>
              </a:spcAft>
              <a:buClr>
                <a:schemeClr val="lt1"/>
              </a:buClr>
              <a:buSzPts val="900"/>
              <a:buNone/>
            </a:pPr>
            <a:r>
              <a:t/>
            </a:r>
            <a:endParaRPr sz="900">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Makeup Games</a:t>
            </a:r>
            <a:endParaRPr/>
          </a:p>
          <a:p>
            <a:pPr indent="-285750" lvl="1" marL="742950" rtl="0" algn="l">
              <a:lnSpc>
                <a:spcPct val="100000"/>
              </a:lnSpc>
              <a:spcBef>
                <a:spcPts val="0"/>
              </a:spcBef>
              <a:spcAft>
                <a:spcPts val="0"/>
              </a:spcAft>
              <a:buClr>
                <a:schemeClr val="lt1"/>
              </a:buClr>
              <a:buSzPts val="2000"/>
              <a:buChar char="–"/>
            </a:pPr>
            <a:r>
              <a:rPr lang="en-US" sz="2000"/>
              <a:t>Weeknights and Sundays for all age groups since it is all managed by CYSA</a:t>
            </a:r>
            <a:endParaRPr/>
          </a:p>
          <a:p>
            <a:pPr indent="-285750" lvl="1" marL="742950" rtl="0" algn="l">
              <a:lnSpc>
                <a:spcPct val="100000"/>
              </a:lnSpc>
              <a:spcBef>
                <a:spcPts val="0"/>
              </a:spcBef>
              <a:spcAft>
                <a:spcPts val="0"/>
              </a:spcAft>
              <a:buClr>
                <a:schemeClr val="lt1"/>
              </a:buClr>
              <a:buSzPts val="2000"/>
              <a:buChar char="–"/>
            </a:pPr>
            <a:r>
              <a:rPr lang="en-US" sz="2000"/>
              <a:t>See Appendix for details on ODD # of Teams in your Bracket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Equipment Notes</a:t>
            </a:r>
            <a:endParaRPr/>
          </a:p>
        </p:txBody>
      </p:sp>
      <p:sp>
        <p:nvSpPr>
          <p:cNvPr id="198" name="Google Shape;198;p21"/>
          <p:cNvSpPr txBox="1"/>
          <p:nvPr>
            <p:ph idx="1" type="body"/>
          </p:nvPr>
        </p:nvSpPr>
        <p:spPr>
          <a:xfrm>
            <a:off x="228600" y="1200150"/>
            <a:ext cx="8610600" cy="373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Ice Packs in all containers – combo – 1225</a:t>
            </a:r>
            <a:endParaRPr/>
          </a:p>
          <a:p>
            <a:pPr indent="-292100" lvl="0" marL="342900" rtl="0" algn="l">
              <a:lnSpc>
                <a:spcPct val="100000"/>
              </a:lnSpc>
              <a:spcBef>
                <a:spcPts val="0"/>
              </a:spcBef>
              <a:spcAft>
                <a:spcPts val="0"/>
              </a:spcAft>
              <a:buClr>
                <a:schemeClr val="lt1"/>
              </a:buClr>
              <a:buSzPts val="800"/>
              <a:buNone/>
            </a:pPr>
            <a:r>
              <a:t/>
            </a:r>
            <a:endParaRPr sz="8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Check your equipment as soon as possible </a:t>
            </a:r>
            <a:endParaRPr/>
          </a:p>
          <a:p>
            <a:pPr indent="-317500" lvl="0" marL="342900" rtl="0" algn="l">
              <a:lnSpc>
                <a:spcPct val="100000"/>
              </a:lnSpc>
              <a:spcBef>
                <a:spcPts val="0"/>
              </a:spcBef>
              <a:spcAft>
                <a:spcPts val="0"/>
              </a:spcAft>
              <a:buClr>
                <a:schemeClr val="lt1"/>
              </a:buClr>
              <a:buSzPts val="400"/>
              <a:buNone/>
            </a:pPr>
            <a:r>
              <a:t/>
            </a:r>
            <a:endParaRPr sz="400">
              <a:latin typeface="Arial"/>
              <a:ea typeface="Arial"/>
              <a:cs typeface="Arial"/>
              <a:sym typeface="Arial"/>
            </a:endParaRPr>
          </a:p>
          <a:p>
            <a:pPr indent="-292100" lvl="1" marL="800100" rtl="0" algn="l">
              <a:lnSpc>
                <a:spcPct val="100000"/>
              </a:lnSpc>
              <a:spcBef>
                <a:spcPts val="0"/>
              </a:spcBef>
              <a:spcAft>
                <a:spcPts val="0"/>
              </a:spcAft>
              <a:buClr>
                <a:schemeClr val="lt1"/>
              </a:buClr>
              <a:buSzPts val="800"/>
              <a:buNone/>
            </a:pPr>
            <a:r>
              <a:t/>
            </a:r>
            <a:endParaRPr sz="800">
              <a:latin typeface="Arial"/>
              <a:ea typeface="Arial"/>
              <a:cs typeface="Arial"/>
              <a:sym typeface="Arial"/>
            </a:endParaRPr>
          </a:p>
          <a:p>
            <a:pPr indent="-342900" lvl="0" marL="400050" rtl="0" algn="l">
              <a:lnSpc>
                <a:spcPct val="100000"/>
              </a:lnSpc>
              <a:spcBef>
                <a:spcPts val="0"/>
              </a:spcBef>
              <a:spcAft>
                <a:spcPts val="0"/>
              </a:spcAft>
              <a:buClr>
                <a:schemeClr val="lt1"/>
              </a:buClr>
              <a:buSzPts val="2800"/>
              <a:buChar char="•"/>
            </a:pPr>
            <a:r>
              <a:rPr lang="en-US" sz="2800">
                <a:latin typeface="Arial"/>
                <a:ea typeface="Arial"/>
                <a:cs typeface="Arial"/>
                <a:sym typeface="Arial"/>
              </a:rPr>
              <a:t>Any issues or requests throughout the season email the equipment manager at: </a:t>
            </a:r>
            <a:r>
              <a:rPr i="1" lang="en-US" sz="2800" u="sng">
                <a:solidFill>
                  <a:schemeClr val="hlink"/>
                </a:solidFill>
                <a:latin typeface="Arial"/>
                <a:ea typeface="Arial"/>
                <a:cs typeface="Arial"/>
                <a:sym typeface="Arial"/>
                <a:hlinkClick r:id="rId3"/>
              </a:rPr>
              <a:t>equipment@chelmsfordyouthsoccer.com</a:t>
            </a:r>
            <a:endParaRPr i="1" sz="2800">
              <a:latin typeface="Arial"/>
              <a:ea typeface="Arial"/>
              <a:cs typeface="Arial"/>
              <a:sym typeface="Arial"/>
            </a:endParaRPr>
          </a:p>
          <a:p>
            <a:pPr indent="-292100" lvl="0" marL="400050" rtl="0" algn="l">
              <a:lnSpc>
                <a:spcPct val="100000"/>
              </a:lnSpc>
              <a:spcBef>
                <a:spcPts val="0"/>
              </a:spcBef>
              <a:spcAft>
                <a:spcPts val="0"/>
              </a:spcAft>
              <a:buClr>
                <a:schemeClr val="lt1"/>
              </a:buClr>
              <a:buSzPts val="800"/>
              <a:buNone/>
            </a:pPr>
            <a:r>
              <a:t/>
            </a:r>
            <a:endParaRPr i="1" sz="800">
              <a:latin typeface="Arial"/>
              <a:ea typeface="Arial"/>
              <a:cs typeface="Arial"/>
              <a:sym typeface="Arial"/>
            </a:endParaRPr>
          </a:p>
          <a:p>
            <a:pPr indent="-292100" lvl="0" marL="400050" rtl="0" algn="l">
              <a:lnSpc>
                <a:spcPct val="100000"/>
              </a:lnSpc>
              <a:spcBef>
                <a:spcPts val="0"/>
              </a:spcBef>
              <a:spcAft>
                <a:spcPts val="0"/>
              </a:spcAft>
              <a:buClr>
                <a:schemeClr val="lt1"/>
              </a:buClr>
              <a:buSzPts val="800"/>
              <a:buNone/>
            </a:pPr>
            <a:r>
              <a:t/>
            </a:r>
            <a:endParaRPr i="1" sz="800">
              <a:latin typeface="Arial"/>
              <a:ea typeface="Arial"/>
              <a:cs typeface="Arial"/>
              <a:sym typeface="Arial"/>
            </a:endParaRPr>
          </a:p>
          <a:p>
            <a:pPr indent="-342900" lvl="0" marL="400050" rtl="0" algn="l">
              <a:lnSpc>
                <a:spcPct val="100000"/>
              </a:lnSpc>
              <a:spcBef>
                <a:spcPts val="0"/>
              </a:spcBef>
              <a:spcAft>
                <a:spcPts val="0"/>
              </a:spcAft>
              <a:buClr>
                <a:srgbClr val="FFFF00"/>
              </a:buClr>
              <a:buSzPts val="2000"/>
              <a:buChar char="•"/>
            </a:pPr>
            <a:r>
              <a:rPr b="1" lang="en-US" sz="2000">
                <a:solidFill>
                  <a:srgbClr val="FFFF00"/>
                </a:solidFill>
                <a:latin typeface="Arial"/>
                <a:ea typeface="Arial"/>
                <a:cs typeface="Arial"/>
                <a:sym typeface="Arial"/>
              </a:rPr>
              <a:t>If you notice anything needed with equipment containers at fields (broken lock, missing/broken corner flags, no ice packs, etc.) please notify CYSA.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Player Pass Process</a:t>
            </a:r>
            <a:endParaRPr/>
          </a:p>
        </p:txBody>
      </p:sp>
      <p:sp>
        <p:nvSpPr>
          <p:cNvPr id="204" name="Google Shape;204;p25"/>
          <p:cNvSpPr txBox="1"/>
          <p:nvPr>
            <p:ph idx="1" type="body"/>
          </p:nvPr>
        </p:nvSpPr>
        <p:spPr>
          <a:xfrm>
            <a:off x="152400" y="1303225"/>
            <a:ext cx="8839200" cy="3783000"/>
          </a:xfrm>
          <a:prstGeom prst="rect">
            <a:avLst/>
          </a:prstGeom>
          <a:noFill/>
          <a:ln>
            <a:noFill/>
          </a:ln>
        </p:spPr>
        <p:txBody>
          <a:bodyPr anchorCtr="0" anchor="t" bIns="45700" lIns="91425" spcFirstLastPara="1" rIns="91425" wrap="square" tIns="45700">
            <a:noAutofit/>
          </a:bodyPr>
          <a:lstStyle/>
          <a:p>
            <a:pPr indent="-3175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Please read </a:t>
            </a:r>
            <a:r>
              <a:rPr i="1" lang="en-US" sz="2400">
                <a:latin typeface="Arial"/>
                <a:ea typeface="Arial"/>
                <a:cs typeface="Arial"/>
                <a:sym typeface="Arial"/>
              </a:rPr>
              <a:t>– </a:t>
            </a:r>
            <a:r>
              <a:rPr b="1" i="1" lang="en-US" sz="2400" u="sng">
                <a:solidFill>
                  <a:schemeClr val="hlink"/>
                </a:solidFill>
                <a:latin typeface="Arial"/>
                <a:ea typeface="Arial"/>
                <a:cs typeface="Arial"/>
                <a:sym typeface="Arial"/>
                <a:hlinkClick r:id="rId3"/>
              </a:rPr>
              <a:t>MYSL player pass process</a:t>
            </a:r>
            <a:r>
              <a:rPr i="1" lang="en-US" sz="2400">
                <a:solidFill>
                  <a:srgbClr val="FFFF00"/>
                </a:solidFill>
              </a:rPr>
              <a:t>, pages 20 to 23</a:t>
            </a:r>
            <a:endParaRPr i="1" sz="2400">
              <a:solidFill>
                <a:srgbClr val="FFFF00"/>
              </a:solidFill>
            </a:endParaRPr>
          </a:p>
          <a:p>
            <a:pPr indent="0" lvl="0" marL="0" rtl="0" algn="l">
              <a:lnSpc>
                <a:spcPct val="100000"/>
              </a:lnSpc>
              <a:spcBef>
                <a:spcPts val="0"/>
              </a:spcBef>
              <a:spcAft>
                <a:spcPts val="0"/>
              </a:spcAft>
              <a:buSzPts val="3200"/>
              <a:buNone/>
            </a:pPr>
            <a:r>
              <a:t/>
            </a:r>
            <a:endParaRPr sz="1400"/>
          </a:p>
          <a:p>
            <a:pPr indent="-317500" lvl="0" marL="342900" rtl="0" algn="l">
              <a:lnSpc>
                <a:spcPct val="100000"/>
              </a:lnSpc>
              <a:spcBef>
                <a:spcPts val="0"/>
              </a:spcBef>
              <a:spcAft>
                <a:spcPts val="0"/>
              </a:spcAft>
              <a:buSzPts val="2400"/>
              <a:buChar char="•"/>
            </a:pPr>
            <a:r>
              <a:rPr lang="en-US" sz="2400"/>
              <a:t>Please see </a:t>
            </a:r>
            <a:r>
              <a:rPr lang="en-US" sz="2400">
                <a:solidFill>
                  <a:srgbClr val="FFFF00"/>
                </a:solidFill>
              </a:rPr>
              <a:t>Appendix page 40 &amp; 41 </a:t>
            </a:r>
            <a:r>
              <a:rPr lang="en-US" sz="2400"/>
              <a:t>with more details and steps on how to create and account and to use the online process</a:t>
            </a:r>
            <a:endParaRPr sz="2400"/>
          </a:p>
          <a:p>
            <a:pPr indent="-165100" lvl="1" marL="342900" rtl="0" algn="l">
              <a:lnSpc>
                <a:spcPct val="100000"/>
              </a:lnSpc>
              <a:spcBef>
                <a:spcPts val="0"/>
              </a:spcBef>
              <a:spcAft>
                <a:spcPts val="0"/>
              </a:spcAft>
              <a:buClr>
                <a:schemeClr val="lt1"/>
              </a:buClr>
              <a:buSzPts val="2800"/>
              <a:buFont typeface="Arial"/>
              <a:buNone/>
            </a:pPr>
            <a:r>
              <a:t/>
            </a:r>
            <a:endParaRPr sz="1400">
              <a:latin typeface="Arial"/>
              <a:ea typeface="Arial"/>
              <a:cs typeface="Arial"/>
              <a:sym typeface="Arial"/>
            </a:endParaRPr>
          </a:p>
          <a:p>
            <a:pPr indent="-317500" lvl="1" marL="342900" rtl="0" algn="l">
              <a:lnSpc>
                <a:spcPct val="100000"/>
              </a:lnSpc>
              <a:spcBef>
                <a:spcPts val="0"/>
              </a:spcBef>
              <a:spcAft>
                <a:spcPts val="0"/>
              </a:spcAft>
              <a:buClr>
                <a:schemeClr val="lt1"/>
              </a:buClr>
              <a:buSzPts val="2400"/>
              <a:buFont typeface="Arial"/>
              <a:buChar char="•"/>
            </a:pPr>
            <a:r>
              <a:rPr lang="en-US" sz="2400">
                <a:latin typeface="Arial"/>
                <a:ea typeface="Arial"/>
                <a:cs typeface="Arial"/>
                <a:sym typeface="Arial"/>
              </a:rPr>
              <a:t>Highlights &amp; Key Points - Start process early in week</a:t>
            </a:r>
            <a:endParaRPr sz="2400"/>
          </a:p>
          <a:p>
            <a:pPr indent="-342900" lvl="1" marL="571500" rtl="0" algn="l">
              <a:lnSpc>
                <a:spcPct val="100000"/>
              </a:lnSpc>
              <a:spcBef>
                <a:spcPts val="0"/>
              </a:spcBef>
              <a:spcAft>
                <a:spcPts val="0"/>
              </a:spcAft>
              <a:buClr>
                <a:schemeClr val="lt1"/>
              </a:buClr>
              <a:buSzPts val="2000"/>
              <a:buChar char="–"/>
            </a:pPr>
            <a:r>
              <a:rPr lang="en-US" sz="2000">
                <a:latin typeface="Arial"/>
                <a:ea typeface="Arial"/>
                <a:cs typeface="Arial"/>
                <a:sym typeface="Arial"/>
              </a:rPr>
              <a:t>Player’s own team takes priority</a:t>
            </a:r>
            <a:endParaRPr/>
          </a:p>
          <a:p>
            <a:pPr indent="-342900" lvl="1" marL="571500" rtl="0" algn="l">
              <a:lnSpc>
                <a:spcPct val="100000"/>
              </a:lnSpc>
              <a:spcBef>
                <a:spcPts val="0"/>
              </a:spcBef>
              <a:spcAft>
                <a:spcPts val="0"/>
              </a:spcAft>
              <a:buClr>
                <a:schemeClr val="lt1"/>
              </a:buClr>
              <a:buSzPts val="2000"/>
              <a:buChar char="–"/>
            </a:pPr>
            <a:r>
              <a:rPr lang="en-US" sz="2000">
                <a:latin typeface="Arial"/>
                <a:ea typeface="Arial"/>
                <a:cs typeface="Arial"/>
                <a:sym typeface="Arial"/>
              </a:rPr>
              <a:t>Player </a:t>
            </a:r>
            <a:r>
              <a:rPr b="1" lang="en-US" sz="2000">
                <a:solidFill>
                  <a:srgbClr val="FFFF00"/>
                </a:solidFill>
                <a:latin typeface="Arial"/>
                <a:ea typeface="Arial"/>
                <a:cs typeface="Arial"/>
                <a:sym typeface="Arial"/>
              </a:rPr>
              <a:t>MUST</a:t>
            </a:r>
            <a:r>
              <a:rPr lang="en-US" sz="2000">
                <a:latin typeface="Arial"/>
                <a:ea typeface="Arial"/>
                <a:cs typeface="Arial"/>
                <a:sym typeface="Arial"/>
              </a:rPr>
              <a:t> play both games (both coach and player say OK)</a:t>
            </a:r>
            <a:endParaRPr/>
          </a:p>
          <a:p>
            <a:pPr indent="-342900" lvl="1" marL="571500" rtl="0" algn="l">
              <a:lnSpc>
                <a:spcPct val="100000"/>
              </a:lnSpc>
              <a:spcBef>
                <a:spcPts val="0"/>
              </a:spcBef>
              <a:spcAft>
                <a:spcPts val="0"/>
              </a:spcAft>
              <a:buClr>
                <a:schemeClr val="lt1"/>
              </a:buClr>
              <a:buSzPts val="2000"/>
              <a:buChar char="–"/>
            </a:pPr>
            <a:r>
              <a:rPr lang="en-US" sz="2000">
                <a:latin typeface="Arial"/>
                <a:ea typeface="Arial"/>
                <a:cs typeface="Arial"/>
                <a:sym typeface="Arial"/>
              </a:rPr>
              <a:t>Why Play Up? 🡪 not enough players or reward and opportunity</a:t>
            </a:r>
            <a:endParaRPr/>
          </a:p>
          <a:p>
            <a:pPr indent="-342900" lvl="1" marL="571500" rtl="0" algn="l">
              <a:lnSpc>
                <a:spcPct val="100000"/>
              </a:lnSpc>
              <a:spcBef>
                <a:spcPts val="0"/>
              </a:spcBef>
              <a:spcAft>
                <a:spcPts val="0"/>
              </a:spcAft>
              <a:buClr>
                <a:srgbClr val="FFFF00"/>
              </a:buClr>
              <a:buSzPts val="2000"/>
              <a:buChar char="–"/>
            </a:pPr>
            <a:r>
              <a:rPr b="1" lang="en-US" sz="2000">
                <a:solidFill>
                  <a:srgbClr val="FFFF00"/>
                </a:solidFill>
                <a:latin typeface="Arial"/>
                <a:ea typeface="Arial"/>
                <a:cs typeface="Arial"/>
                <a:sym typeface="Arial"/>
              </a:rPr>
              <a:t>ONLY PLAY FOR 1 OTHER TEAM (2 GAMES MAX ON SATURDAY)</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43"/>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Rescheduling Process</a:t>
            </a:r>
            <a:endParaRPr/>
          </a:p>
        </p:txBody>
      </p:sp>
      <p:sp>
        <p:nvSpPr>
          <p:cNvPr id="210" name="Google Shape;210;p43"/>
          <p:cNvSpPr txBox="1"/>
          <p:nvPr>
            <p:ph idx="1" type="body"/>
          </p:nvPr>
        </p:nvSpPr>
        <p:spPr>
          <a:xfrm>
            <a:off x="152400" y="1143000"/>
            <a:ext cx="8839200" cy="40005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Managed by the Home Team Coach.</a:t>
            </a:r>
            <a:endParaRPr sz="3100"/>
          </a:p>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Email the away coach and suggest three dates/times.  Use your practice nights. </a:t>
            </a:r>
            <a:endParaRPr sz="3100"/>
          </a:p>
          <a:p>
            <a:pPr indent="-336550" lvl="1" marL="914400" rtl="0" algn="l">
              <a:lnSpc>
                <a:spcPct val="100000"/>
              </a:lnSpc>
              <a:spcBef>
                <a:spcPts val="0"/>
              </a:spcBef>
              <a:spcAft>
                <a:spcPts val="0"/>
              </a:spcAft>
              <a:buClr>
                <a:schemeClr val="lt1"/>
              </a:buClr>
              <a:buSzPts val="1500"/>
              <a:buChar char="–"/>
            </a:pPr>
            <a:r>
              <a:rPr lang="en-US" sz="1500">
                <a:latin typeface="Arial"/>
                <a:ea typeface="Arial"/>
                <a:cs typeface="Arial"/>
                <a:sym typeface="Arial"/>
              </a:rPr>
              <a:t>Makeup games take priority over all practices for field use</a:t>
            </a:r>
            <a:endParaRPr sz="2700"/>
          </a:p>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Agree on a date/time with the away coach</a:t>
            </a:r>
            <a:endParaRPr sz="3100"/>
          </a:p>
          <a:p>
            <a:pPr indent="-336550" lvl="0" marL="342900" rtl="0" algn="l">
              <a:lnSpc>
                <a:spcPct val="100000"/>
              </a:lnSpc>
              <a:spcBef>
                <a:spcPts val="0"/>
              </a:spcBef>
              <a:spcAft>
                <a:spcPts val="0"/>
              </a:spcAft>
              <a:buClr>
                <a:schemeClr val="lt1"/>
              </a:buClr>
              <a:buSzPts val="1500"/>
              <a:buFont typeface="Calibri"/>
              <a:buAutoNum type="arabicPeriod"/>
            </a:pPr>
            <a:r>
              <a:rPr lang="en-US" sz="1500"/>
              <a:t>For all age groups: </a:t>
            </a:r>
            <a:endParaRPr sz="1500"/>
          </a:p>
          <a:p>
            <a:pPr indent="-323850" lvl="1" marL="914400" rtl="0" algn="l">
              <a:spcBef>
                <a:spcPts val="0"/>
              </a:spcBef>
              <a:spcAft>
                <a:spcPts val="0"/>
              </a:spcAft>
              <a:buSzPts val="1500"/>
              <a:buFont typeface="Calibri"/>
              <a:buChar char="–"/>
            </a:pPr>
            <a:r>
              <a:rPr lang="en-US" sz="1500"/>
              <a:t>Email CYSA Field Assignor, </a:t>
            </a:r>
            <a:r>
              <a:rPr lang="en-US" sz="1500">
                <a:solidFill>
                  <a:schemeClr val="hlink"/>
                </a:solidFill>
              </a:rPr>
              <a:t>Patti Goodwin </a:t>
            </a:r>
            <a:r>
              <a:rPr lang="en-US" sz="1500"/>
              <a:t>(</a:t>
            </a:r>
            <a:r>
              <a:rPr lang="en-US" sz="1500" u="sng">
                <a:solidFill>
                  <a:schemeClr val="hlink"/>
                </a:solidFill>
                <a:hlinkClick r:id="rId4"/>
              </a:rPr>
              <a:t>field_assignor@chelmsfordyouthsoccer.com</a:t>
            </a:r>
            <a:r>
              <a:rPr lang="en-US" sz="1500"/>
              <a:t>) </a:t>
            </a:r>
            <a:endParaRPr sz="1500"/>
          </a:p>
          <a:p>
            <a:pPr indent="-323850" lvl="1" marL="914400" rtl="0" algn="l">
              <a:spcBef>
                <a:spcPts val="0"/>
              </a:spcBef>
              <a:spcAft>
                <a:spcPts val="0"/>
              </a:spcAft>
              <a:buSzPts val="1500"/>
              <a:buFont typeface="Calibri"/>
              <a:buChar char="–"/>
            </a:pPr>
            <a:r>
              <a:rPr lang="en-US" sz="1500"/>
              <a:t>Email CYSA Referee Director, </a:t>
            </a:r>
            <a:r>
              <a:rPr lang="en-US" sz="1500">
                <a:solidFill>
                  <a:schemeClr val="hlink"/>
                </a:solidFill>
              </a:rPr>
              <a:t>Kayode Michael Arimoro </a:t>
            </a:r>
            <a:r>
              <a:rPr lang="en-US" sz="1500"/>
              <a:t>(</a:t>
            </a:r>
            <a:r>
              <a:rPr lang="en-US" sz="1500" u="sng">
                <a:solidFill>
                  <a:schemeClr val="hlink"/>
                </a:solidFill>
                <a:hlinkClick r:id="rId5"/>
              </a:rPr>
              <a:t>referees@chelmsfordyouthsoccer.com</a:t>
            </a:r>
            <a:r>
              <a:rPr lang="en-US" sz="1500"/>
              <a:t>) </a:t>
            </a:r>
            <a:endParaRPr sz="1500"/>
          </a:p>
          <a:p>
            <a:pPr indent="-323850" lvl="1" marL="914400" rtl="0" algn="l">
              <a:spcBef>
                <a:spcPts val="0"/>
              </a:spcBef>
              <a:spcAft>
                <a:spcPts val="0"/>
              </a:spcAft>
              <a:buSzPts val="1500"/>
              <a:buChar char="–"/>
            </a:pPr>
            <a:r>
              <a:rPr lang="en-US" sz="1500"/>
              <a:t>They both must approve the request (field and referee availability) </a:t>
            </a:r>
            <a:endParaRPr sz="1500"/>
          </a:p>
          <a:p>
            <a:pPr indent="-323850" lvl="1" marL="914400" rtl="0" algn="l">
              <a:spcBef>
                <a:spcPts val="0"/>
              </a:spcBef>
              <a:spcAft>
                <a:spcPts val="0"/>
              </a:spcAft>
              <a:buSzPts val="1500"/>
              <a:buChar char="–"/>
            </a:pPr>
            <a:r>
              <a:rPr lang="en-US" sz="1500"/>
              <a:t>Email correct Age Director from MYSL about the rescheduling of the game.  Contact info for your particular Age Director found on </a:t>
            </a:r>
            <a:r>
              <a:rPr lang="en-US" sz="1500" u="sng">
                <a:solidFill>
                  <a:schemeClr val="hlink"/>
                </a:solidFill>
                <a:hlinkClick r:id="rId6"/>
              </a:rPr>
              <a:t>MYSL page</a:t>
            </a:r>
            <a:r>
              <a:rPr lang="en-US" sz="1500"/>
              <a:t> and under Board/Management</a:t>
            </a:r>
            <a:endParaRPr sz="1500"/>
          </a:p>
          <a:p>
            <a:pPr indent="-336550" lvl="0" marL="342900" rtl="0" algn="l">
              <a:lnSpc>
                <a:spcPct val="100000"/>
              </a:lnSpc>
              <a:spcBef>
                <a:spcPts val="0"/>
              </a:spcBef>
              <a:spcAft>
                <a:spcPts val="0"/>
              </a:spcAft>
              <a:buClr>
                <a:srgbClr val="FFFF00"/>
              </a:buClr>
              <a:buSzPts val="1500"/>
              <a:buFont typeface="Calibri"/>
              <a:buAutoNum type="arabicPeriod"/>
            </a:pPr>
            <a:r>
              <a:rPr b="1" lang="en-US" sz="1500">
                <a:solidFill>
                  <a:srgbClr val="FFFF00"/>
                </a:solidFill>
                <a:latin typeface="Arial"/>
                <a:ea typeface="Arial"/>
                <a:cs typeface="Arial"/>
                <a:sym typeface="Arial"/>
              </a:rPr>
              <a:t>Once approved by the CYSA Field Assignor and the Referee Assignor/Director</a:t>
            </a:r>
            <a:r>
              <a:rPr lang="en-US" sz="1500">
                <a:latin typeface="Arial"/>
                <a:ea typeface="Arial"/>
                <a:cs typeface="Arial"/>
                <a:sym typeface="Arial"/>
              </a:rPr>
              <a:t> – use the MYSL process email with link (sent only to th</a:t>
            </a:r>
            <a:r>
              <a:rPr lang="en-US" sz="1500"/>
              <a:t>e </a:t>
            </a:r>
            <a:r>
              <a:rPr b="1" lang="en-US" sz="1500">
                <a:solidFill>
                  <a:srgbClr val="FFFF00"/>
                </a:solidFill>
              </a:rPr>
              <a:t>home team head coach</a:t>
            </a:r>
            <a:r>
              <a:rPr b="1" lang="en-US" sz="1500">
                <a:solidFill>
                  <a:srgbClr val="FFFFFF"/>
                </a:solidFill>
              </a:rPr>
              <a:t>)</a:t>
            </a:r>
            <a:endParaRPr sz="1500">
              <a:solidFill>
                <a:srgbClr val="FFFFFF"/>
              </a:solidFill>
              <a:latin typeface="Arial"/>
              <a:ea typeface="Arial"/>
              <a:cs typeface="Arial"/>
              <a:sym typeface="Arial"/>
            </a:endParaRPr>
          </a:p>
        </p:txBody>
      </p:sp>
      <p:graphicFrame>
        <p:nvGraphicFramePr>
          <p:cNvPr id="211" name="Google Shape;211;p43"/>
          <p:cNvGraphicFramePr/>
          <p:nvPr/>
        </p:nvGraphicFramePr>
        <p:xfrm>
          <a:off x="6408531" y="4485219"/>
          <a:ext cx="1923498" cy="526875"/>
        </p:xfrm>
        <a:graphic>
          <a:graphicData uri="http://schemas.openxmlformats.org/presentationml/2006/ole">
            <mc:AlternateContent>
              <mc:Choice Requires="v">
                <p:oleObj r:id="rId7" imgH="526875" imgW="1923498" progId="Package" spid="_x0000_s1">
                  <p:embed/>
                </p:oleObj>
              </mc:Choice>
              <mc:Fallback>
                <p:oleObj r:id="rId8" imgH="526875" imgW="1923498" progId="Package">
                  <p:embed/>
                  <p:pic>
                    <p:nvPicPr>
                      <p:cNvPr id="211" name="Google Shape;211;p43"/>
                      <p:cNvPicPr preferRelativeResize="0"/>
                      <p:nvPr/>
                    </p:nvPicPr>
                    <p:blipFill rotWithShape="1">
                      <a:blip r:embed="rId9">
                        <a:alphaModFix/>
                      </a:blip>
                      <a:srcRect b="0" l="0" r="0" t="0"/>
                      <a:stretch/>
                    </p:blipFill>
                    <p:spPr>
                      <a:xfrm>
                        <a:off x="6408531" y="4485219"/>
                        <a:ext cx="1923498" cy="526875"/>
                      </a:xfrm>
                      <a:prstGeom prst="rect">
                        <a:avLst/>
                      </a:prstGeom>
                      <a:noFill/>
                      <a:ln>
                        <a:noFill/>
                      </a:ln>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CORI</a:t>
            </a:r>
            <a:endParaRPr/>
          </a:p>
        </p:txBody>
      </p:sp>
      <p:sp>
        <p:nvSpPr>
          <p:cNvPr id="217" name="Google Shape;217;p27"/>
          <p:cNvSpPr txBox="1"/>
          <p:nvPr>
            <p:ph idx="1" type="body"/>
          </p:nvPr>
        </p:nvSpPr>
        <p:spPr>
          <a:xfrm>
            <a:off x="152400" y="1123951"/>
            <a:ext cx="8839200" cy="3848100"/>
          </a:xfrm>
          <a:prstGeom prst="rect">
            <a:avLst/>
          </a:prstGeom>
          <a:noFill/>
          <a:ln>
            <a:noFill/>
          </a:ln>
        </p:spPr>
        <p:txBody>
          <a:bodyPr anchorCtr="0" anchor="t" bIns="45700" lIns="91425" spcFirstLastPara="1" rIns="91425" wrap="square" tIns="45700">
            <a:noAutofit/>
          </a:bodyPr>
          <a:lstStyle/>
          <a:p>
            <a:pPr indent="-317500" lvl="0" marL="342900" rtl="0" algn="l">
              <a:lnSpc>
                <a:spcPct val="100000"/>
              </a:lnSpc>
              <a:spcBef>
                <a:spcPts val="0"/>
              </a:spcBef>
              <a:spcAft>
                <a:spcPts val="0"/>
              </a:spcAft>
              <a:buClr>
                <a:srgbClr val="FFFF00"/>
              </a:buClr>
              <a:buSzPts val="2800"/>
              <a:buChar char="•"/>
            </a:pPr>
            <a:r>
              <a:rPr b="1" lang="en-US" sz="2800">
                <a:solidFill>
                  <a:srgbClr val="FFFF00"/>
                </a:solidFill>
                <a:latin typeface="Arial"/>
                <a:ea typeface="Arial"/>
                <a:cs typeface="Arial"/>
                <a:sym typeface="Arial"/>
              </a:rPr>
              <a:t>CORI Requirements</a:t>
            </a:r>
            <a:endParaRPr sz="2800"/>
          </a:p>
          <a:p>
            <a:pPr indent="-260350" lvl="1" marL="742950" rtl="0" algn="l">
              <a:lnSpc>
                <a:spcPct val="100000"/>
              </a:lnSpc>
              <a:spcBef>
                <a:spcPts val="0"/>
              </a:spcBef>
              <a:spcAft>
                <a:spcPts val="0"/>
              </a:spcAft>
              <a:buClr>
                <a:schemeClr val="lt1"/>
              </a:buClr>
              <a:buSzPts val="2000"/>
              <a:buChar char="–"/>
            </a:pPr>
            <a:r>
              <a:rPr lang="en-US" sz="2000"/>
              <a:t>Did you take your CORI Lanyard?</a:t>
            </a:r>
            <a:endParaRPr sz="800">
              <a:latin typeface="Arial"/>
              <a:ea typeface="Arial"/>
              <a:cs typeface="Arial"/>
              <a:sym typeface="Arial"/>
            </a:endParaRPr>
          </a:p>
          <a:p>
            <a:pPr indent="-2603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Lanyards </a:t>
            </a:r>
            <a:r>
              <a:rPr b="1" lang="en-US" sz="2000">
                <a:solidFill>
                  <a:srgbClr val="FFFF00"/>
                </a:solidFill>
                <a:latin typeface="Arial"/>
                <a:ea typeface="Arial"/>
                <a:cs typeface="Arial"/>
                <a:sym typeface="Arial"/>
              </a:rPr>
              <a:t>MUST</a:t>
            </a:r>
            <a:r>
              <a:rPr lang="en-US" sz="2000">
                <a:latin typeface="Arial"/>
                <a:ea typeface="Arial"/>
                <a:cs typeface="Arial"/>
                <a:sym typeface="Arial"/>
              </a:rPr>
              <a:t> be worn at </a:t>
            </a:r>
            <a:r>
              <a:rPr b="1" lang="en-US" sz="2000">
                <a:solidFill>
                  <a:srgbClr val="FFFF00"/>
                </a:solidFill>
                <a:latin typeface="Arial"/>
                <a:ea typeface="Arial"/>
                <a:cs typeface="Arial"/>
                <a:sym typeface="Arial"/>
              </a:rPr>
              <a:t>ALL</a:t>
            </a:r>
            <a:r>
              <a:rPr lang="en-US" sz="2000">
                <a:latin typeface="Arial"/>
                <a:ea typeface="Arial"/>
                <a:cs typeface="Arial"/>
                <a:sym typeface="Arial"/>
              </a:rPr>
              <a:t> games</a:t>
            </a:r>
            <a:endParaRPr sz="2400"/>
          </a:p>
          <a:p>
            <a:pPr indent="-203200" lvl="2" marL="1143000" rtl="0" algn="l">
              <a:lnSpc>
                <a:spcPct val="100000"/>
              </a:lnSpc>
              <a:spcBef>
                <a:spcPts val="0"/>
              </a:spcBef>
              <a:spcAft>
                <a:spcPts val="0"/>
              </a:spcAft>
              <a:buClr>
                <a:schemeClr val="lt1"/>
              </a:buClr>
              <a:buSzPts val="1600"/>
              <a:buChar char="•"/>
            </a:pPr>
            <a:r>
              <a:rPr lang="en-US" sz="1600">
                <a:latin typeface="Arial"/>
                <a:ea typeface="Arial"/>
                <a:cs typeface="Arial"/>
                <a:sym typeface="Arial"/>
              </a:rPr>
              <a:t>No Lanyard 🡪 No Sideline</a:t>
            </a:r>
            <a:endParaRPr sz="2000"/>
          </a:p>
          <a:p>
            <a:pPr indent="-203200" lvl="2" marL="1143000" rtl="0" algn="l">
              <a:lnSpc>
                <a:spcPct val="100000"/>
              </a:lnSpc>
              <a:spcBef>
                <a:spcPts val="0"/>
              </a:spcBef>
              <a:spcAft>
                <a:spcPts val="0"/>
              </a:spcAft>
              <a:buClr>
                <a:schemeClr val="lt1"/>
              </a:buClr>
              <a:buSzPts val="1600"/>
              <a:buChar char="•"/>
            </a:pPr>
            <a:r>
              <a:rPr lang="en-US" sz="1600">
                <a:latin typeface="Arial"/>
                <a:ea typeface="Arial"/>
                <a:cs typeface="Arial"/>
                <a:sym typeface="Arial"/>
              </a:rPr>
              <a:t>No Coaches with Lanyards 🡪 No Game (forfeit by violators)</a:t>
            </a:r>
            <a:endParaRPr sz="800">
              <a:latin typeface="Arial"/>
              <a:ea typeface="Arial"/>
              <a:cs typeface="Arial"/>
              <a:sym typeface="Arial"/>
            </a:endParaRPr>
          </a:p>
          <a:p>
            <a:pPr indent="-2603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Coaches notify referee of any situation</a:t>
            </a:r>
            <a:endParaRPr sz="800">
              <a:latin typeface="Arial"/>
              <a:ea typeface="Arial"/>
              <a:cs typeface="Arial"/>
              <a:sym typeface="Arial"/>
            </a:endParaRPr>
          </a:p>
          <a:p>
            <a:pPr indent="-2603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Referees will record situation as part of their report</a:t>
            </a:r>
            <a:endParaRPr sz="200"/>
          </a:p>
          <a:p>
            <a:pPr indent="-260350" lvl="1" marL="742950" rtl="0" algn="l">
              <a:lnSpc>
                <a:spcPct val="100000"/>
              </a:lnSpc>
              <a:spcBef>
                <a:spcPts val="0"/>
              </a:spcBef>
              <a:spcAft>
                <a:spcPts val="0"/>
              </a:spcAft>
              <a:buClr>
                <a:schemeClr val="lt1"/>
              </a:buClr>
              <a:buSzPts val="2000"/>
              <a:buChar char="–"/>
            </a:pPr>
            <a:r>
              <a:rPr lang="en-US" sz="2000"/>
              <a:t>For training, lanyards must be with you and available</a:t>
            </a:r>
            <a:endParaRPr sz="2000"/>
          </a:p>
          <a:p>
            <a:pPr indent="-260350" lvl="1" marL="742950" rtl="0" algn="l">
              <a:lnSpc>
                <a:spcPct val="100000"/>
              </a:lnSpc>
              <a:spcBef>
                <a:spcPts val="0"/>
              </a:spcBef>
              <a:spcAft>
                <a:spcPts val="0"/>
              </a:spcAft>
              <a:buSzPts val="2000"/>
              <a:buChar char="–"/>
            </a:pPr>
            <a:r>
              <a:rPr lang="en-US" sz="2000"/>
              <a:t>Any questions contact the Cori Administrator: </a:t>
            </a:r>
            <a:r>
              <a:rPr lang="en-US" sz="2000" u="sng">
                <a:solidFill>
                  <a:schemeClr val="hlink"/>
                </a:solidFill>
                <a:hlinkClick r:id="rId3"/>
              </a:rPr>
              <a:t>CoriAdmin@chelmsfordyouthsoccer.com</a:t>
            </a:r>
            <a:endParaRPr sz="2000"/>
          </a:p>
          <a:p>
            <a:pPr indent="-260350" lvl="1" marL="742950" rtl="0" algn="l">
              <a:lnSpc>
                <a:spcPct val="100000"/>
              </a:lnSpc>
              <a:spcBef>
                <a:spcPts val="0"/>
              </a:spcBef>
              <a:spcAft>
                <a:spcPts val="0"/>
              </a:spcAft>
              <a:buSzPts val="2000"/>
              <a:buChar char="–"/>
            </a:pPr>
            <a:r>
              <a:rPr lang="en-US" sz="2000"/>
              <a:t>Pickup for CORI ID/Lanyard will be scheduled by Cori Admin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1e9634e6d2_0_13"/>
          <p:cNvSpPr txBox="1"/>
          <p:nvPr>
            <p:ph type="title"/>
          </p:nvPr>
        </p:nvSpPr>
        <p:spPr>
          <a:xfrm>
            <a:off x="457200" y="114300"/>
            <a:ext cx="70104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Passcards - Coach</a:t>
            </a:r>
            <a:endParaRPr/>
          </a:p>
        </p:txBody>
      </p:sp>
      <p:sp>
        <p:nvSpPr>
          <p:cNvPr id="223" name="Google Shape;223;g11e9634e6d2_0_13"/>
          <p:cNvSpPr txBox="1"/>
          <p:nvPr>
            <p:ph idx="1" type="body"/>
          </p:nvPr>
        </p:nvSpPr>
        <p:spPr>
          <a:xfrm>
            <a:off x="152400" y="1123951"/>
            <a:ext cx="8839200" cy="3848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3200"/>
              <a:buChar char="•"/>
            </a:pPr>
            <a:r>
              <a:rPr b="1" lang="en-US">
                <a:solidFill>
                  <a:srgbClr val="FFFF00"/>
                </a:solidFill>
              </a:rPr>
              <a:t>Required for every game</a:t>
            </a:r>
            <a:endParaRPr/>
          </a:p>
          <a:p>
            <a:pPr indent="0" lvl="0" marL="457200" rtl="0" algn="l">
              <a:lnSpc>
                <a:spcPct val="100000"/>
              </a:lnSpc>
              <a:spcBef>
                <a:spcPts val="0"/>
              </a:spcBef>
              <a:spcAft>
                <a:spcPts val="0"/>
              </a:spcAft>
              <a:buSzPts val="3200"/>
              <a:buNone/>
            </a:pPr>
            <a:r>
              <a:t/>
            </a:r>
            <a:endParaRPr sz="2400"/>
          </a:p>
          <a:p>
            <a:pPr indent="-260350" lvl="1" marL="742950" rtl="0" algn="l">
              <a:lnSpc>
                <a:spcPct val="100000"/>
              </a:lnSpc>
              <a:spcBef>
                <a:spcPts val="0"/>
              </a:spcBef>
              <a:spcAft>
                <a:spcPts val="0"/>
              </a:spcAft>
              <a:buSzPts val="2400"/>
              <a:buChar char="–"/>
            </a:pPr>
            <a:r>
              <a:rPr lang="en-US" sz="2400"/>
              <a:t>Coaches need them for all age groups</a:t>
            </a:r>
            <a:endParaRPr sz="2400"/>
          </a:p>
          <a:p>
            <a:pPr indent="-260350" lvl="1" marL="742950" rtl="0" algn="l">
              <a:lnSpc>
                <a:spcPct val="100000"/>
              </a:lnSpc>
              <a:spcBef>
                <a:spcPts val="0"/>
              </a:spcBef>
              <a:spcAft>
                <a:spcPts val="0"/>
              </a:spcAft>
              <a:buSzPts val="2400"/>
              <a:buChar char="–"/>
            </a:pPr>
            <a:r>
              <a:rPr lang="en-US" sz="2400"/>
              <a:t>Ref may check passcard for each coach</a:t>
            </a:r>
            <a:endParaRPr sz="2400"/>
          </a:p>
          <a:p>
            <a:pPr indent="-260350" lvl="1" marL="742950" rtl="0" algn="l">
              <a:lnSpc>
                <a:spcPct val="100000"/>
              </a:lnSpc>
              <a:spcBef>
                <a:spcPts val="0"/>
              </a:spcBef>
              <a:spcAft>
                <a:spcPts val="0"/>
              </a:spcAft>
              <a:buSzPts val="2400"/>
              <a:buChar char="–"/>
            </a:pPr>
            <a:r>
              <a:rPr lang="en-US" sz="2400"/>
              <a:t>Travel Director will distribute prior to season start</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SzPts val="3200"/>
              <a:buNone/>
            </a:pPr>
            <a:r>
              <a:t/>
            </a:r>
            <a:endParaRPr sz="2400"/>
          </a:p>
          <a:p>
            <a:pPr indent="0" lvl="0" marL="0" rtl="0" algn="l">
              <a:lnSpc>
                <a:spcPct val="100000"/>
              </a:lnSpc>
              <a:spcBef>
                <a:spcPts val="0"/>
              </a:spcBef>
              <a:spcAft>
                <a:spcPts val="0"/>
              </a:spcAft>
              <a:buSzPts val="3200"/>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40"/>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Why Do Kids Play Sports?</a:t>
            </a:r>
            <a:endParaRPr/>
          </a:p>
        </p:txBody>
      </p:sp>
      <p:sp>
        <p:nvSpPr>
          <p:cNvPr id="57" name="Google Shape;57;p40"/>
          <p:cNvSpPr txBox="1"/>
          <p:nvPr>
            <p:ph idx="1" type="body"/>
          </p:nvPr>
        </p:nvSpPr>
        <p:spPr>
          <a:xfrm>
            <a:off x="457200" y="1200150"/>
            <a:ext cx="8229600" cy="3617161"/>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lnSpc>
                <a:spcPct val="100000"/>
              </a:lnSpc>
              <a:spcBef>
                <a:spcPts val="0"/>
              </a:spcBef>
              <a:spcAft>
                <a:spcPts val="0"/>
              </a:spcAft>
              <a:buClr>
                <a:schemeClr val="lt1"/>
              </a:buClr>
              <a:buSzPct val="100000"/>
              <a:buChar char="•"/>
            </a:pPr>
            <a:r>
              <a:rPr lang="en-US" sz="3400">
                <a:latin typeface="Arial"/>
                <a:ea typeface="Arial"/>
                <a:cs typeface="Arial"/>
                <a:sym typeface="Arial"/>
              </a:rPr>
              <a:t>Because it is fun!</a:t>
            </a:r>
            <a:endParaRPr/>
          </a:p>
          <a:p>
            <a:pPr indent="-342900" lvl="0" marL="342900" rtl="0" algn="l">
              <a:lnSpc>
                <a:spcPct val="100000"/>
              </a:lnSpc>
              <a:spcBef>
                <a:spcPts val="0"/>
              </a:spcBef>
              <a:spcAft>
                <a:spcPts val="0"/>
              </a:spcAft>
              <a:buClr>
                <a:schemeClr val="lt1"/>
              </a:buClr>
              <a:buSzPct val="100000"/>
              <a:buChar char="•"/>
            </a:pPr>
            <a:r>
              <a:rPr lang="en-US" sz="3400">
                <a:latin typeface="Arial"/>
                <a:ea typeface="Arial"/>
                <a:cs typeface="Arial"/>
                <a:sym typeface="Arial"/>
              </a:rPr>
              <a:t>What makes it fun?</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Trying your best</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When the coach treats a player with respect</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Getting playing time</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Playing well as a team</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Getting along with teammates</a:t>
            </a:r>
            <a:endParaRPr/>
          </a:p>
          <a:p>
            <a:pPr indent="-401638" lvl="1" marL="858838" rtl="0" algn="l">
              <a:lnSpc>
                <a:spcPct val="100000"/>
              </a:lnSpc>
              <a:spcBef>
                <a:spcPts val="0"/>
              </a:spcBef>
              <a:spcAft>
                <a:spcPts val="0"/>
              </a:spcAft>
              <a:buClr>
                <a:schemeClr val="lt1"/>
              </a:buClr>
              <a:buSzPct val="100000"/>
              <a:buFont typeface="Calibri"/>
              <a:buAutoNum type="arabicPeriod"/>
            </a:pPr>
            <a:r>
              <a:rPr lang="en-US" sz="3400">
                <a:latin typeface="Arial"/>
                <a:ea typeface="Arial"/>
                <a:cs typeface="Arial"/>
                <a:sym typeface="Arial"/>
              </a:rPr>
              <a:t>Being active</a:t>
            </a:r>
            <a:br>
              <a:rPr lang="en-US" sz="3400">
                <a:latin typeface="Arial"/>
                <a:ea typeface="Arial"/>
                <a:cs typeface="Arial"/>
                <a:sym typeface="Arial"/>
              </a:rPr>
            </a:br>
            <a:endParaRPr sz="3400">
              <a:latin typeface="Arial"/>
              <a:ea typeface="Arial"/>
              <a:cs typeface="Arial"/>
              <a:sym typeface="Arial"/>
            </a:endParaRPr>
          </a:p>
          <a:p>
            <a:pPr indent="-288925" lvl="0" marL="346075" rtl="0" algn="l">
              <a:lnSpc>
                <a:spcPct val="100000"/>
              </a:lnSpc>
              <a:spcBef>
                <a:spcPts val="0"/>
              </a:spcBef>
              <a:spcAft>
                <a:spcPts val="0"/>
              </a:spcAft>
              <a:buClr>
                <a:schemeClr val="lt1"/>
              </a:buClr>
              <a:buSzPct val="100000"/>
              <a:buChar char="•"/>
            </a:pPr>
            <a:r>
              <a:rPr lang="en-US" sz="3400">
                <a:latin typeface="Arial"/>
                <a:ea typeface="Arial"/>
                <a:cs typeface="Arial"/>
                <a:sym typeface="Arial"/>
              </a:rPr>
              <a:t>Further down the list:</a:t>
            </a:r>
            <a:endParaRPr/>
          </a:p>
          <a:p>
            <a:pPr indent="0" lvl="1" marL="457200" rtl="0" algn="l">
              <a:lnSpc>
                <a:spcPct val="100000"/>
              </a:lnSpc>
              <a:spcBef>
                <a:spcPts val="0"/>
              </a:spcBef>
              <a:spcAft>
                <a:spcPts val="0"/>
              </a:spcAft>
              <a:buClr>
                <a:schemeClr val="lt1"/>
              </a:buClr>
              <a:buSzPct val="100000"/>
              <a:buNone/>
            </a:pPr>
            <a:r>
              <a:rPr lang="en-US" sz="3400">
                <a:latin typeface="Arial"/>
                <a:ea typeface="Arial"/>
                <a:cs typeface="Arial"/>
                <a:sym typeface="Arial"/>
              </a:rPr>
              <a:t>48. 	Winning</a:t>
            </a:r>
            <a:endParaRPr/>
          </a:p>
          <a:p>
            <a:pPr indent="0" lvl="1" marL="457200" rtl="0" algn="l">
              <a:lnSpc>
                <a:spcPct val="100000"/>
              </a:lnSpc>
              <a:spcBef>
                <a:spcPts val="0"/>
              </a:spcBef>
              <a:spcAft>
                <a:spcPts val="0"/>
              </a:spcAft>
              <a:buClr>
                <a:schemeClr val="lt1"/>
              </a:buClr>
              <a:buSzPct val="100000"/>
              <a:buNone/>
            </a:pPr>
            <a:r>
              <a:rPr lang="en-US" sz="3400">
                <a:latin typeface="Arial"/>
                <a:ea typeface="Arial"/>
                <a:cs typeface="Arial"/>
                <a:sym typeface="Arial"/>
              </a:rPr>
              <a:t>63. 	Tournaments</a:t>
            </a:r>
            <a:endParaRPr/>
          </a:p>
          <a:p>
            <a:pPr indent="0" lvl="1" marL="457200" rtl="0" algn="l">
              <a:lnSpc>
                <a:spcPct val="100000"/>
              </a:lnSpc>
              <a:spcBef>
                <a:spcPts val="0"/>
              </a:spcBef>
              <a:spcAft>
                <a:spcPts val="0"/>
              </a:spcAft>
              <a:buClr>
                <a:schemeClr val="lt1"/>
              </a:buClr>
              <a:buSzPct val="100000"/>
              <a:buNone/>
            </a:pPr>
            <a:r>
              <a:rPr lang="en-US" sz="3400">
                <a:latin typeface="Arial"/>
                <a:ea typeface="Arial"/>
                <a:cs typeface="Arial"/>
                <a:sym typeface="Arial"/>
              </a:rPr>
              <a:t>66. 	Training</a:t>
            </a:r>
            <a:endParaRPr/>
          </a:p>
          <a:p>
            <a:pPr indent="0" lvl="1" marL="457200" rtl="0" algn="l">
              <a:lnSpc>
                <a:spcPct val="100000"/>
              </a:lnSpc>
              <a:spcBef>
                <a:spcPts val="0"/>
              </a:spcBef>
              <a:spcAft>
                <a:spcPts val="0"/>
              </a:spcAft>
              <a:buClr>
                <a:schemeClr val="lt1"/>
              </a:buClr>
              <a:buSzPct val="100000"/>
              <a:buNone/>
            </a:pPr>
            <a:r>
              <a:t/>
            </a:r>
            <a:endParaRPr>
              <a:latin typeface="Arial"/>
              <a:ea typeface="Arial"/>
              <a:cs typeface="Arial"/>
              <a:sym typeface="Arial"/>
            </a:endParaRPr>
          </a:p>
          <a:p>
            <a:pPr indent="-174625" lvl="1" marL="742950" rtl="0" algn="l">
              <a:lnSpc>
                <a:spcPct val="100000"/>
              </a:lnSpc>
              <a:spcBef>
                <a:spcPts val="0"/>
              </a:spcBef>
              <a:spcAft>
                <a:spcPts val="0"/>
              </a:spcAft>
              <a:buClr>
                <a:schemeClr val="lt1"/>
              </a:buClr>
              <a:buSzPct val="100000"/>
              <a:buNone/>
            </a:pPr>
            <a:r>
              <a:t/>
            </a:r>
            <a:endParaRPr>
              <a:latin typeface="Arial"/>
              <a:ea typeface="Arial"/>
              <a:cs typeface="Arial"/>
              <a:sym typeface="Arial"/>
            </a:endParaRPr>
          </a:p>
        </p:txBody>
      </p:sp>
      <p:sp>
        <p:nvSpPr>
          <p:cNvPr id="58" name="Google Shape;58;p40"/>
          <p:cNvSpPr txBox="1"/>
          <p:nvPr/>
        </p:nvSpPr>
        <p:spPr>
          <a:xfrm>
            <a:off x="381000" y="4817312"/>
            <a:ext cx="830580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Calibri"/>
                <a:ea typeface="Calibri"/>
                <a:cs typeface="Calibri"/>
                <a:sym typeface="Calibri"/>
              </a:rPr>
              <a:t>Visek, Amanda et al, “The Fun Integration Theory Towards Sustaining Children and Adolescents Sport Participation,” Journal of Physical Activity and Health, March 2015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Sportsmanship</a:t>
            </a:r>
            <a:endParaRPr/>
          </a:p>
        </p:txBody>
      </p:sp>
      <p:sp>
        <p:nvSpPr>
          <p:cNvPr id="229" name="Google Shape;229;p28"/>
          <p:cNvSpPr txBox="1"/>
          <p:nvPr>
            <p:ph idx="1" type="body"/>
          </p:nvPr>
        </p:nvSpPr>
        <p:spPr>
          <a:xfrm>
            <a:off x="152400" y="1200150"/>
            <a:ext cx="8839200" cy="38861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400"/>
              <a:buChar char="•"/>
            </a:pPr>
            <a:r>
              <a:rPr lang="en-US" sz="2400">
                <a:solidFill>
                  <a:srgbClr val="FFFF00"/>
                </a:solidFill>
              </a:rPr>
              <a:t>Keep Game scoring under Control (Good Sportsmanship)</a:t>
            </a:r>
            <a:endParaRPr/>
          </a:p>
          <a:p>
            <a:pPr indent="-276225" lvl="0" marL="342900" rtl="0" algn="l">
              <a:lnSpc>
                <a:spcPct val="100000"/>
              </a:lnSpc>
              <a:spcBef>
                <a:spcPts val="0"/>
              </a:spcBef>
              <a:spcAft>
                <a:spcPts val="0"/>
              </a:spcAft>
              <a:buClr>
                <a:schemeClr val="lt1"/>
              </a:buClr>
              <a:buSzPts val="1050"/>
              <a:buNone/>
            </a:pPr>
            <a:r>
              <a:t/>
            </a:r>
            <a:endParaRPr sz="1050" cap="none">
              <a:solidFill>
                <a:srgbClr val="FFFF00"/>
              </a:solidFill>
            </a:endParaRPr>
          </a:p>
          <a:p>
            <a:pPr indent="-285750" lvl="1" marL="742950" rtl="0" algn="l">
              <a:lnSpc>
                <a:spcPct val="100000"/>
              </a:lnSpc>
              <a:spcBef>
                <a:spcPts val="0"/>
              </a:spcBef>
              <a:spcAft>
                <a:spcPts val="0"/>
              </a:spcAft>
              <a:buClr>
                <a:schemeClr val="lt1"/>
              </a:buClr>
              <a:buSzPts val="2000"/>
              <a:buChar char="–"/>
            </a:pPr>
            <a:r>
              <a:rPr lang="en-US" sz="2000"/>
              <a:t>If you are winning by 6 goals make changes to prevent a blowout</a:t>
            </a:r>
            <a:endParaRPr/>
          </a:p>
          <a:p>
            <a:pPr indent="-241300" lvl="1" marL="742950" rtl="0" algn="l">
              <a:lnSpc>
                <a:spcPct val="100000"/>
              </a:lnSpc>
              <a:spcBef>
                <a:spcPts val="0"/>
              </a:spcBef>
              <a:spcAft>
                <a:spcPts val="0"/>
              </a:spcAft>
              <a:buClr>
                <a:schemeClr val="lt1"/>
              </a:buClr>
              <a:buSzPts val="700"/>
              <a:buNone/>
            </a:pPr>
            <a:r>
              <a:t/>
            </a:r>
            <a:endParaRPr sz="700"/>
          </a:p>
          <a:p>
            <a:pPr indent="-346075" lvl="2" marL="1260475" rtl="0" algn="l">
              <a:lnSpc>
                <a:spcPct val="100000"/>
              </a:lnSpc>
              <a:spcBef>
                <a:spcPts val="0"/>
              </a:spcBef>
              <a:spcAft>
                <a:spcPts val="0"/>
              </a:spcAft>
              <a:buClr>
                <a:schemeClr val="lt1"/>
              </a:buClr>
              <a:buSzPts val="1800"/>
              <a:buFont typeface="Noto Sans Symbols"/>
              <a:buChar char="❖"/>
            </a:pPr>
            <a:r>
              <a:rPr lang="en-US" sz="1800"/>
              <a:t>Remove a player - play one down (or 2 if needed)</a:t>
            </a:r>
            <a:endParaRPr/>
          </a:p>
          <a:p>
            <a:pPr indent="-295275" lvl="2" marL="1260475" rtl="0" algn="l">
              <a:lnSpc>
                <a:spcPct val="100000"/>
              </a:lnSpc>
              <a:spcBef>
                <a:spcPts val="0"/>
              </a:spcBef>
              <a:spcAft>
                <a:spcPts val="0"/>
              </a:spcAft>
              <a:buClr>
                <a:schemeClr val="lt1"/>
              </a:buClr>
              <a:buSzPts val="800"/>
              <a:buFont typeface="Noto Sans Symbols"/>
              <a:buNone/>
            </a:pPr>
            <a:r>
              <a:t/>
            </a:r>
            <a:endParaRPr sz="800"/>
          </a:p>
          <a:p>
            <a:pPr indent="-346075" lvl="2" marL="1260475" rtl="0" algn="l">
              <a:lnSpc>
                <a:spcPct val="100000"/>
              </a:lnSpc>
              <a:spcBef>
                <a:spcPts val="0"/>
              </a:spcBef>
              <a:spcAft>
                <a:spcPts val="0"/>
              </a:spcAft>
              <a:buClr>
                <a:schemeClr val="lt1"/>
              </a:buClr>
              <a:buSzPts val="1800"/>
              <a:buFont typeface="Noto Sans Symbols"/>
              <a:buChar char="❖"/>
            </a:pPr>
            <a:r>
              <a:rPr lang="en-US" sz="1800"/>
              <a:t>Play ball control/keep away.  Great opportunity to move the ball from side to side and back versus just forward. (including using the keeper)</a:t>
            </a:r>
            <a:endParaRPr/>
          </a:p>
          <a:p>
            <a:pPr indent="-295275" lvl="2" marL="1260475" rtl="0" algn="l">
              <a:lnSpc>
                <a:spcPct val="100000"/>
              </a:lnSpc>
              <a:spcBef>
                <a:spcPts val="0"/>
              </a:spcBef>
              <a:spcAft>
                <a:spcPts val="0"/>
              </a:spcAft>
              <a:buClr>
                <a:schemeClr val="lt1"/>
              </a:buClr>
              <a:buSzPts val="800"/>
              <a:buFont typeface="Noto Sans Symbols"/>
              <a:buNone/>
            </a:pPr>
            <a:r>
              <a:t/>
            </a:r>
            <a:endParaRPr sz="800"/>
          </a:p>
          <a:p>
            <a:pPr indent="-346075" lvl="2" marL="1260475" rtl="0" algn="l">
              <a:lnSpc>
                <a:spcPct val="100000"/>
              </a:lnSpc>
              <a:spcBef>
                <a:spcPts val="0"/>
              </a:spcBef>
              <a:spcAft>
                <a:spcPts val="0"/>
              </a:spcAft>
              <a:buClr>
                <a:schemeClr val="lt1"/>
              </a:buClr>
              <a:buSzPts val="1800"/>
              <a:buFont typeface="Noto Sans Symbols"/>
              <a:buChar char="❖"/>
            </a:pPr>
            <a:r>
              <a:rPr lang="en-US" sz="1800"/>
              <a:t>Tell players to only shoot with their weak foot.</a:t>
            </a:r>
            <a:endParaRPr/>
          </a:p>
          <a:p>
            <a:pPr indent="-295275" lvl="2" marL="1260475" rtl="0" algn="l">
              <a:lnSpc>
                <a:spcPct val="100000"/>
              </a:lnSpc>
              <a:spcBef>
                <a:spcPts val="0"/>
              </a:spcBef>
              <a:spcAft>
                <a:spcPts val="0"/>
              </a:spcAft>
              <a:buClr>
                <a:schemeClr val="lt1"/>
              </a:buClr>
              <a:buSzPts val="800"/>
              <a:buFont typeface="Noto Sans Symbols"/>
              <a:buNone/>
            </a:pPr>
            <a:r>
              <a:t/>
            </a:r>
            <a:endParaRPr sz="800"/>
          </a:p>
          <a:p>
            <a:pPr indent="-346075" lvl="2" marL="1260475" rtl="0" algn="l">
              <a:lnSpc>
                <a:spcPct val="100000"/>
              </a:lnSpc>
              <a:spcBef>
                <a:spcPts val="0"/>
              </a:spcBef>
              <a:spcAft>
                <a:spcPts val="0"/>
              </a:spcAft>
              <a:buClr>
                <a:schemeClr val="lt1"/>
              </a:buClr>
              <a:buSzPts val="1800"/>
              <a:buFont typeface="Noto Sans Symbols"/>
              <a:buChar char="❖"/>
            </a:pPr>
            <a:r>
              <a:rPr lang="en-US" sz="1800"/>
              <a:t>Play kids in positions that they normally do not play, development opportunity.</a:t>
            </a:r>
            <a:endParaRPr/>
          </a:p>
          <a:p>
            <a:pPr indent="-184150" lvl="2" marL="1143000" rtl="0" algn="l">
              <a:lnSpc>
                <a:spcPct val="100000"/>
              </a:lnSpc>
              <a:spcBef>
                <a:spcPts val="0"/>
              </a:spcBef>
              <a:spcAft>
                <a:spcPts val="0"/>
              </a:spcAft>
              <a:buClr>
                <a:schemeClr val="lt1"/>
              </a:buClr>
              <a:buSzPts val="700"/>
              <a:buFont typeface="Noto Sans Symbols"/>
              <a:buNone/>
            </a:pPr>
            <a:r>
              <a:t/>
            </a:r>
            <a:endParaRPr sz="700"/>
          </a:p>
          <a:p>
            <a:pPr indent="0" lvl="0" marL="0" rtl="0" algn="l">
              <a:lnSpc>
                <a:spcPct val="100000"/>
              </a:lnSpc>
              <a:spcBef>
                <a:spcPts val="0"/>
              </a:spcBef>
              <a:spcAft>
                <a:spcPts val="0"/>
              </a:spcAft>
              <a:buClr>
                <a:schemeClr val="lt1"/>
              </a:buClr>
              <a:buSzPts val="1200"/>
              <a:buNone/>
            </a:pPr>
            <a:r>
              <a:rPr b="1" lang="en-US" sz="1200"/>
              <a:t> </a:t>
            </a:r>
            <a:endParaRPr sz="1200"/>
          </a:p>
          <a:p>
            <a:pPr indent="-285750" lvl="1" marL="742950" rtl="0" algn="l">
              <a:lnSpc>
                <a:spcPct val="100000"/>
              </a:lnSpc>
              <a:spcBef>
                <a:spcPts val="0"/>
              </a:spcBef>
              <a:spcAft>
                <a:spcPts val="0"/>
              </a:spcAft>
              <a:buClr>
                <a:schemeClr val="lt1"/>
              </a:buClr>
              <a:buSzPts val="2000"/>
              <a:buChar char="–"/>
            </a:pPr>
            <a:r>
              <a:rPr lang="en-US" sz="2000"/>
              <a:t>Winning by double digits risks the league calling for disciplinary action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Arial"/>
              <a:buNone/>
            </a:pPr>
            <a:r>
              <a:rPr lang="en-US">
                <a:latin typeface="Arial"/>
                <a:ea typeface="Arial"/>
                <a:cs typeface="Arial"/>
                <a:sym typeface="Arial"/>
              </a:rPr>
              <a:t>Challenger Coaching - Training</a:t>
            </a:r>
            <a:endParaRPr/>
          </a:p>
        </p:txBody>
      </p:sp>
      <p:sp>
        <p:nvSpPr>
          <p:cNvPr id="235" name="Google Shape;235;p29"/>
          <p:cNvSpPr txBox="1"/>
          <p:nvPr>
            <p:ph idx="1" type="body"/>
          </p:nvPr>
        </p:nvSpPr>
        <p:spPr>
          <a:xfrm>
            <a:off x="152400" y="1123950"/>
            <a:ext cx="88392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400"/>
              <a:buChar char="•"/>
            </a:pPr>
            <a:r>
              <a:rPr lang="en-US" sz="2400">
                <a:solidFill>
                  <a:srgbClr val="FFFF00"/>
                </a:solidFill>
              </a:rPr>
              <a:t>Training Plans</a:t>
            </a:r>
            <a:r>
              <a:rPr lang="en-US" sz="2400">
                <a:solidFill>
                  <a:srgbClr val="FFFF00"/>
                </a:solidFill>
                <a:latin typeface="Arial"/>
                <a:ea typeface="Arial"/>
                <a:cs typeface="Arial"/>
                <a:sym typeface="Arial"/>
              </a:rPr>
              <a:t>: (</a:t>
            </a:r>
            <a:r>
              <a:rPr lang="en-US" sz="2400">
                <a:solidFill>
                  <a:srgbClr val="FFFF00"/>
                </a:solidFill>
              </a:rPr>
              <a:t>Dylan</a:t>
            </a:r>
            <a:r>
              <a:rPr lang="en-US" sz="2400">
                <a:solidFill>
                  <a:srgbClr val="FFFF00"/>
                </a:solidFill>
                <a:latin typeface="Arial"/>
                <a:ea typeface="Arial"/>
                <a:cs typeface="Arial"/>
                <a:sym typeface="Arial"/>
              </a:rPr>
              <a:t> will support travel)</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Focus will be on newer coaches and younger age groups</a:t>
            </a:r>
            <a:endParaRPr/>
          </a:p>
          <a:p>
            <a:pPr indent="-260350" lvl="1" marL="742950" rtl="0" algn="l">
              <a:lnSpc>
                <a:spcPct val="100000"/>
              </a:lnSpc>
              <a:spcBef>
                <a:spcPts val="0"/>
              </a:spcBef>
              <a:spcAft>
                <a:spcPts val="0"/>
              </a:spcAft>
              <a:buClr>
                <a:schemeClr val="lt1"/>
              </a:buClr>
              <a:buSzPts val="400"/>
              <a:buNone/>
            </a:pPr>
            <a:r>
              <a:t/>
            </a:r>
            <a:endParaRPr sz="400">
              <a:latin typeface="Arial"/>
              <a:ea typeface="Arial"/>
              <a:cs typeface="Arial"/>
              <a:sym typeface="Arial"/>
            </a:endParaRPr>
          </a:p>
          <a:p>
            <a:pPr indent="-285750" lvl="1" marL="742950" rtl="0" algn="l">
              <a:lnSpc>
                <a:spcPct val="100000"/>
              </a:lnSpc>
              <a:spcBef>
                <a:spcPts val="0"/>
              </a:spcBef>
              <a:spcAft>
                <a:spcPts val="0"/>
              </a:spcAft>
              <a:buClr>
                <a:schemeClr val="lt1"/>
              </a:buClr>
              <a:buSzPts val="2000"/>
              <a:buChar char="–"/>
            </a:pPr>
            <a:r>
              <a:rPr lang="en-US" sz="2000"/>
              <a:t>Schedules provided shortly</a:t>
            </a:r>
            <a:endParaRPr/>
          </a:p>
          <a:p>
            <a:pPr indent="-260350" lvl="1" marL="742950" rtl="0" algn="l">
              <a:lnSpc>
                <a:spcPct val="100000"/>
              </a:lnSpc>
              <a:spcBef>
                <a:spcPts val="0"/>
              </a:spcBef>
              <a:spcAft>
                <a:spcPts val="0"/>
              </a:spcAft>
              <a:buClr>
                <a:schemeClr val="lt1"/>
              </a:buClr>
              <a:buSzPts val="400"/>
              <a:buNone/>
            </a:pPr>
            <a:r>
              <a:t/>
            </a:r>
            <a:endParaRPr sz="400"/>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Experienced coaches who want a session – email a request ASAP</a:t>
            </a:r>
            <a:endParaRPr/>
          </a:p>
          <a:p>
            <a:pPr indent="-260350" lvl="1" marL="742950" rtl="0" algn="l">
              <a:lnSpc>
                <a:spcPct val="100000"/>
              </a:lnSpc>
              <a:spcBef>
                <a:spcPts val="0"/>
              </a:spcBef>
              <a:spcAft>
                <a:spcPts val="0"/>
              </a:spcAft>
              <a:buClr>
                <a:schemeClr val="lt1"/>
              </a:buClr>
              <a:buSzPts val="400"/>
              <a:buNone/>
            </a:pPr>
            <a:r>
              <a:t/>
            </a:r>
            <a:endParaRPr sz="400"/>
          </a:p>
          <a:p>
            <a:pPr indent="0" lvl="2" marL="0" rtl="0" algn="l">
              <a:lnSpc>
                <a:spcPct val="100000"/>
              </a:lnSpc>
              <a:spcBef>
                <a:spcPts val="0"/>
              </a:spcBef>
              <a:spcAft>
                <a:spcPts val="0"/>
              </a:spcAft>
              <a:buClr>
                <a:schemeClr val="lt1"/>
              </a:buClr>
              <a:buSzPts val="1050"/>
              <a:buNone/>
            </a:pPr>
            <a:r>
              <a:t/>
            </a:r>
            <a:endParaRPr sz="1050"/>
          </a:p>
          <a:p>
            <a:pPr indent="-342900" lvl="2" marL="342900" rtl="0" algn="l">
              <a:lnSpc>
                <a:spcPct val="100000"/>
              </a:lnSpc>
              <a:spcBef>
                <a:spcPts val="0"/>
              </a:spcBef>
              <a:spcAft>
                <a:spcPts val="0"/>
              </a:spcAft>
              <a:buClr>
                <a:srgbClr val="FFFF00"/>
              </a:buClr>
              <a:buSzPts val="2400"/>
              <a:buChar char="•"/>
            </a:pPr>
            <a:r>
              <a:rPr lang="en-US">
                <a:solidFill>
                  <a:srgbClr val="FFFF00"/>
                </a:solidFill>
              </a:rPr>
              <a:t>CYSA Coach Expectations for Training:</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A few days before your training session reach out to the coach about your training needs</a:t>
            </a:r>
            <a:endParaRPr/>
          </a:p>
          <a:p>
            <a:pPr indent="-260350" lvl="1" marL="742950" rtl="0" algn="l">
              <a:lnSpc>
                <a:spcPct val="100000"/>
              </a:lnSpc>
              <a:spcBef>
                <a:spcPts val="0"/>
              </a:spcBef>
              <a:spcAft>
                <a:spcPts val="0"/>
              </a:spcAft>
              <a:buClr>
                <a:schemeClr val="lt1"/>
              </a:buClr>
              <a:buSzPts val="400"/>
              <a:buNone/>
            </a:pPr>
            <a:r>
              <a:t/>
            </a:r>
            <a:endParaRPr sz="400">
              <a:latin typeface="Arial"/>
              <a:ea typeface="Arial"/>
              <a:cs typeface="Arial"/>
              <a:sym typeface="Arial"/>
            </a:endParaRPr>
          </a:p>
          <a:p>
            <a:pPr indent="-285750" lvl="1" marL="742950" rtl="0" algn="l">
              <a:lnSpc>
                <a:spcPct val="100000"/>
              </a:lnSpc>
              <a:spcBef>
                <a:spcPts val="0"/>
              </a:spcBef>
              <a:spcAft>
                <a:spcPts val="0"/>
              </a:spcAft>
              <a:buClr>
                <a:schemeClr val="lt1"/>
              </a:buClr>
              <a:buSzPts val="2000"/>
              <a:buChar char="–"/>
            </a:pPr>
            <a:r>
              <a:rPr lang="en-US" sz="2000"/>
              <a:t>During the Training – stay engaged – coach with the coach</a:t>
            </a:r>
            <a:endParaRPr/>
          </a:p>
          <a:p>
            <a:pPr indent="-260350" lvl="1" marL="742950" rtl="0" algn="l">
              <a:lnSpc>
                <a:spcPct val="100000"/>
              </a:lnSpc>
              <a:spcBef>
                <a:spcPts val="0"/>
              </a:spcBef>
              <a:spcAft>
                <a:spcPts val="0"/>
              </a:spcAft>
              <a:buClr>
                <a:schemeClr val="lt1"/>
              </a:buClr>
              <a:buSzPts val="400"/>
              <a:buNone/>
            </a:pPr>
            <a:r>
              <a:t/>
            </a:r>
            <a:endParaRPr sz="400"/>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Treat </a:t>
            </a:r>
            <a:r>
              <a:rPr lang="en-US" sz="2000"/>
              <a:t>this as an opportunity for both you and your team</a:t>
            </a:r>
            <a:endParaRPr sz="2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Challenger Coaches</a:t>
            </a:r>
            <a:endParaRPr/>
          </a:p>
        </p:txBody>
      </p:sp>
      <p:pic>
        <p:nvPicPr>
          <p:cNvPr id="241" name="Google Shape;241;p30"/>
          <p:cNvPicPr preferRelativeResize="0"/>
          <p:nvPr/>
        </p:nvPicPr>
        <p:blipFill rotWithShape="1">
          <a:blip r:embed="rId3">
            <a:alphaModFix/>
          </a:blip>
          <a:srcRect b="0" l="0" r="0" t="0"/>
          <a:stretch/>
        </p:blipFill>
        <p:spPr>
          <a:xfrm>
            <a:off x="1225325" y="1086300"/>
            <a:ext cx="2976377" cy="3867149"/>
          </a:xfrm>
          <a:prstGeom prst="rect">
            <a:avLst/>
          </a:prstGeom>
          <a:noFill/>
          <a:ln>
            <a:noFill/>
          </a:ln>
        </p:spPr>
      </p:pic>
      <p:pic>
        <p:nvPicPr>
          <p:cNvPr id="242" name="Google Shape;242;p30"/>
          <p:cNvPicPr preferRelativeResize="0"/>
          <p:nvPr/>
        </p:nvPicPr>
        <p:blipFill>
          <a:blip r:embed="rId4">
            <a:alphaModFix/>
          </a:blip>
          <a:stretch>
            <a:fillRect/>
          </a:stretch>
        </p:blipFill>
        <p:spPr>
          <a:xfrm>
            <a:off x="4557127" y="1086300"/>
            <a:ext cx="2970856" cy="38671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In Season – CYSA Requests</a:t>
            </a:r>
            <a:endParaRPr/>
          </a:p>
        </p:txBody>
      </p:sp>
      <p:sp>
        <p:nvSpPr>
          <p:cNvPr id="248" name="Google Shape;248;p31"/>
          <p:cNvSpPr txBox="1"/>
          <p:nvPr>
            <p:ph idx="1" type="body"/>
          </p:nvPr>
        </p:nvSpPr>
        <p:spPr>
          <a:xfrm>
            <a:off x="304800" y="1085850"/>
            <a:ext cx="8610600" cy="3924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Player Evaluations</a:t>
            </a:r>
            <a:endParaRPr/>
          </a:p>
          <a:p>
            <a:pPr indent="-279400" lvl="0" marL="34290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Process starts - </a:t>
            </a:r>
            <a:r>
              <a:rPr lang="en-US" sz="2400"/>
              <a:t>halfway</a:t>
            </a:r>
            <a:r>
              <a:rPr lang="en-US" sz="2400">
                <a:latin typeface="Arial"/>
                <a:ea typeface="Arial"/>
                <a:cs typeface="Arial"/>
                <a:sym typeface="Arial"/>
              </a:rPr>
              <a:t> through season</a:t>
            </a:r>
            <a:endParaRPr/>
          </a:p>
          <a:p>
            <a:pPr indent="-222250" lvl="1" marL="74295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Template, instructions and sample provided</a:t>
            </a:r>
            <a:endParaRPr/>
          </a:p>
          <a:p>
            <a:pPr indent="-222250" lvl="1" marL="74295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Submit before the end of season</a:t>
            </a:r>
            <a:endParaRPr/>
          </a:p>
          <a:p>
            <a:pPr indent="-222250" lvl="1" marL="74295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Critical part of coaching – helps with placement</a:t>
            </a:r>
            <a:endParaRPr/>
          </a:p>
          <a:p>
            <a:pPr indent="-222250" lvl="1" marL="742950" rtl="0" algn="l">
              <a:lnSpc>
                <a:spcPct val="100000"/>
              </a:lnSpc>
              <a:spcBef>
                <a:spcPts val="0"/>
              </a:spcBef>
              <a:spcAft>
                <a:spcPts val="0"/>
              </a:spcAft>
              <a:buClr>
                <a:schemeClr val="lt1"/>
              </a:buClr>
              <a:buSzPts val="1000"/>
              <a:buNone/>
            </a:pPr>
            <a:r>
              <a:t/>
            </a:r>
            <a:endParaRPr sz="10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Group effort – all coach’s contribute to a single team evaluation</a:t>
            </a:r>
            <a:endParaRPr sz="2000">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Playoffs – Spring Only</a:t>
            </a:r>
            <a:endParaRPr/>
          </a:p>
        </p:txBody>
      </p:sp>
      <p:sp>
        <p:nvSpPr>
          <p:cNvPr id="254" name="Google Shape;254;p32"/>
          <p:cNvSpPr txBox="1"/>
          <p:nvPr>
            <p:ph idx="1" type="body"/>
          </p:nvPr>
        </p:nvSpPr>
        <p:spPr>
          <a:xfrm>
            <a:off x="152400" y="1047750"/>
            <a:ext cx="8839200"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Commissioner’s Cup (CC)</a:t>
            </a:r>
            <a:endParaRPr/>
          </a:p>
          <a:p>
            <a:pPr indent="-285750" lvl="1" marL="742950" rtl="0" algn="l">
              <a:lnSpc>
                <a:spcPct val="100000"/>
              </a:lnSpc>
              <a:spcBef>
                <a:spcPts val="0"/>
              </a:spcBef>
              <a:spcAft>
                <a:spcPts val="0"/>
              </a:spcAft>
              <a:buClr>
                <a:schemeClr val="lt1"/>
              </a:buClr>
              <a:buSzPts val="2000"/>
              <a:buChar char="–"/>
            </a:pPr>
            <a:r>
              <a:rPr lang="en-US" sz="2000"/>
              <a:t>June </a:t>
            </a:r>
            <a:endParaRPr/>
          </a:p>
          <a:p>
            <a:pPr indent="-285750" lvl="1" marL="742950" rtl="0" algn="l">
              <a:lnSpc>
                <a:spcPct val="100000"/>
              </a:lnSpc>
              <a:spcBef>
                <a:spcPts val="0"/>
              </a:spcBef>
              <a:spcAft>
                <a:spcPts val="0"/>
              </a:spcAft>
              <a:buClr>
                <a:schemeClr val="lt1"/>
              </a:buClr>
              <a:buSzPts val="2000"/>
              <a:buChar char="–"/>
            </a:pPr>
            <a:r>
              <a:rPr lang="en-US" sz="2000"/>
              <a:t>Top 4 teams from each division(not section) make playoffs</a:t>
            </a:r>
            <a:endParaRPr/>
          </a:p>
          <a:p>
            <a:pPr indent="-285750" lvl="1" marL="742950" rtl="0" algn="l">
              <a:lnSpc>
                <a:spcPct val="100000"/>
              </a:lnSpc>
              <a:spcBef>
                <a:spcPts val="0"/>
              </a:spcBef>
              <a:spcAft>
                <a:spcPts val="0"/>
              </a:spcAft>
              <a:buClr>
                <a:schemeClr val="lt1"/>
              </a:buClr>
              <a:buSzPts val="2000"/>
              <a:buChar char="–"/>
            </a:pPr>
            <a:r>
              <a:rPr lang="en-US" sz="2000"/>
              <a:t>Location – Lancaster</a:t>
            </a:r>
            <a:endParaRPr/>
          </a:p>
          <a:p>
            <a:pPr indent="-285750" lvl="1" marL="742950" rtl="0" algn="l">
              <a:lnSpc>
                <a:spcPct val="100000"/>
              </a:lnSpc>
              <a:spcBef>
                <a:spcPts val="0"/>
              </a:spcBef>
              <a:spcAft>
                <a:spcPts val="0"/>
              </a:spcAft>
              <a:buClr>
                <a:schemeClr val="lt1"/>
              </a:buClr>
              <a:buSzPts val="2000"/>
              <a:buChar char="–"/>
            </a:pPr>
            <a:r>
              <a:rPr lang="en-US" sz="2000"/>
              <a:t>Grade 5&amp;6 and older 🡪 D1 and D2 – single game elimination</a:t>
            </a:r>
            <a:endParaRPr/>
          </a:p>
          <a:p>
            <a:pPr indent="-285750" lvl="1" marL="742950" rtl="0" algn="l">
              <a:lnSpc>
                <a:spcPct val="100000"/>
              </a:lnSpc>
              <a:spcBef>
                <a:spcPts val="0"/>
              </a:spcBef>
              <a:spcAft>
                <a:spcPts val="0"/>
              </a:spcAft>
              <a:buClr>
                <a:schemeClr val="lt1"/>
              </a:buClr>
              <a:buSzPts val="2000"/>
              <a:buChar char="–"/>
            </a:pPr>
            <a:r>
              <a:rPr lang="en-US" sz="2000"/>
              <a:t>All Grade 3&amp;4 – round robin – 3 games</a:t>
            </a:r>
            <a:endParaRPr/>
          </a:p>
          <a:p>
            <a:pPr indent="-285750" lvl="1" marL="742950" rtl="0" algn="l">
              <a:lnSpc>
                <a:spcPct val="100000"/>
              </a:lnSpc>
              <a:spcBef>
                <a:spcPts val="0"/>
              </a:spcBef>
              <a:spcAft>
                <a:spcPts val="0"/>
              </a:spcAft>
              <a:buClr>
                <a:schemeClr val="lt1"/>
              </a:buClr>
              <a:buSzPts val="2000"/>
              <a:buChar char="–"/>
            </a:pPr>
            <a:r>
              <a:rPr lang="en-US" sz="2000"/>
              <a:t>Grade 5&amp;6 and older D3, D4 and D5 – round robin – 3 games</a:t>
            </a:r>
            <a:endParaRPr/>
          </a:p>
          <a:p>
            <a:pPr indent="-228600" lvl="1" marL="742950" rtl="0" algn="l">
              <a:lnSpc>
                <a:spcPct val="100000"/>
              </a:lnSpc>
              <a:spcBef>
                <a:spcPts val="0"/>
              </a:spcBef>
              <a:spcAft>
                <a:spcPts val="0"/>
              </a:spcAft>
              <a:buClr>
                <a:schemeClr val="lt1"/>
              </a:buClr>
              <a:buSzPts val="900"/>
              <a:buNone/>
            </a:pPr>
            <a:r>
              <a:t/>
            </a:r>
            <a:endParaRPr sz="900">
              <a:latin typeface="Arial"/>
              <a:ea typeface="Arial"/>
              <a:cs typeface="Arial"/>
              <a:sym typeface="Arial"/>
            </a:endParaRPr>
          </a:p>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Massachusetts Tournament of Champions (MTOC)</a:t>
            </a:r>
            <a:endParaRPr/>
          </a:p>
          <a:p>
            <a:pPr indent="-285750" lvl="1" marL="742950" rtl="0" algn="l">
              <a:lnSpc>
                <a:spcPct val="100000"/>
              </a:lnSpc>
              <a:spcBef>
                <a:spcPts val="0"/>
              </a:spcBef>
              <a:spcAft>
                <a:spcPts val="0"/>
              </a:spcAft>
              <a:buClr>
                <a:schemeClr val="lt1"/>
              </a:buClr>
              <a:buSzPts val="2000"/>
              <a:buChar char="–"/>
            </a:pPr>
            <a:r>
              <a:rPr lang="en-US" sz="2000"/>
              <a:t>June </a:t>
            </a:r>
            <a:endParaRPr/>
          </a:p>
          <a:p>
            <a:pPr indent="-285750" lvl="1" marL="742950" rtl="0" algn="l">
              <a:lnSpc>
                <a:spcPct val="100000"/>
              </a:lnSpc>
              <a:spcBef>
                <a:spcPts val="0"/>
              </a:spcBef>
              <a:spcAft>
                <a:spcPts val="0"/>
              </a:spcAft>
              <a:buClr>
                <a:schemeClr val="lt1"/>
              </a:buClr>
              <a:buSzPts val="2000"/>
              <a:buChar char="–"/>
            </a:pPr>
            <a:r>
              <a:rPr lang="en-US" sz="2000"/>
              <a:t>ONLY D1 and D2 winners from all leagues in Massachusetts</a:t>
            </a:r>
            <a:endParaRPr/>
          </a:p>
          <a:p>
            <a:pPr indent="-285750" lvl="1" marL="742950" rtl="0" algn="l">
              <a:lnSpc>
                <a:spcPct val="100000"/>
              </a:lnSpc>
              <a:spcBef>
                <a:spcPts val="0"/>
              </a:spcBef>
              <a:spcAft>
                <a:spcPts val="0"/>
              </a:spcAft>
              <a:buClr>
                <a:schemeClr val="lt1"/>
              </a:buClr>
              <a:buSzPts val="2000"/>
              <a:buChar char="–"/>
            </a:pPr>
            <a:r>
              <a:rPr lang="en-US" sz="2000"/>
              <a:t>Location – Lancaster</a:t>
            </a:r>
            <a:endParaRPr/>
          </a:p>
          <a:p>
            <a:pPr indent="-285750" lvl="1" marL="742950" rtl="0" algn="l">
              <a:lnSpc>
                <a:spcPct val="100000"/>
              </a:lnSpc>
              <a:spcBef>
                <a:spcPts val="0"/>
              </a:spcBef>
              <a:spcAft>
                <a:spcPts val="0"/>
              </a:spcAft>
              <a:buClr>
                <a:schemeClr val="lt1"/>
              </a:buClr>
              <a:buSzPts val="2000"/>
              <a:buChar char="–"/>
            </a:pPr>
            <a:r>
              <a:rPr lang="en-US" sz="2000"/>
              <a:t>Round Robin then semi-finals and finals (like World Cup)</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Travel Assessments</a:t>
            </a:r>
            <a:endParaRPr>
              <a:latin typeface="Arial"/>
              <a:ea typeface="Arial"/>
              <a:cs typeface="Arial"/>
              <a:sym typeface="Arial"/>
            </a:endParaRPr>
          </a:p>
        </p:txBody>
      </p:sp>
      <p:sp>
        <p:nvSpPr>
          <p:cNvPr id="260" name="Google Shape;260;p33"/>
          <p:cNvSpPr txBox="1"/>
          <p:nvPr>
            <p:ph idx="1" type="body"/>
          </p:nvPr>
        </p:nvSpPr>
        <p:spPr>
          <a:xfrm>
            <a:off x="152400" y="1123950"/>
            <a:ext cx="8839200" cy="4019549"/>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3200"/>
              <a:buChar char="•"/>
            </a:pPr>
            <a:r>
              <a:rPr lang="en-US">
                <a:latin typeface="Arial"/>
                <a:ea typeface="Arial"/>
                <a:cs typeface="Arial"/>
                <a:sym typeface="Arial"/>
              </a:rPr>
              <a:t>May @ Harrington</a:t>
            </a:r>
            <a:endParaRPr/>
          </a:p>
          <a:p>
            <a:pPr indent="-285750" lvl="1" marL="742950" rtl="0" algn="l">
              <a:lnSpc>
                <a:spcPct val="100000"/>
              </a:lnSpc>
              <a:spcBef>
                <a:spcPts val="0"/>
              </a:spcBef>
              <a:spcAft>
                <a:spcPts val="0"/>
              </a:spcAft>
              <a:buClr>
                <a:schemeClr val="lt1"/>
              </a:buClr>
              <a:buSzPts val="2400"/>
              <a:buChar char="–"/>
            </a:pPr>
            <a:r>
              <a:rPr lang="en-US" sz="2400"/>
              <a:t>Do Not schedule or accept makeup games this week</a:t>
            </a:r>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Team training will be limited since players will be doing assessments</a:t>
            </a:r>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Your team can be impacte</a:t>
            </a:r>
            <a:r>
              <a:rPr lang="en-US" sz="2400"/>
              <a:t>d by the current age assessment dates and the next grade up dates</a:t>
            </a:r>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Assessments take priority over all other team activities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4"/>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GameChanger App</a:t>
            </a:r>
            <a:endParaRPr>
              <a:latin typeface="Arial"/>
              <a:ea typeface="Arial"/>
              <a:cs typeface="Arial"/>
              <a:sym typeface="Arial"/>
            </a:endParaRPr>
          </a:p>
        </p:txBody>
      </p:sp>
      <p:sp>
        <p:nvSpPr>
          <p:cNvPr id="266" name="Google Shape;266;p34"/>
          <p:cNvSpPr txBox="1"/>
          <p:nvPr>
            <p:ph idx="1" type="body"/>
          </p:nvPr>
        </p:nvSpPr>
        <p:spPr>
          <a:xfrm>
            <a:off x="152400" y="1123951"/>
            <a:ext cx="5638800" cy="3810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000"/>
              <a:buChar char="•"/>
            </a:pPr>
            <a:r>
              <a:rPr lang="en-US" sz="2000"/>
              <a:t>What’s Good</a:t>
            </a:r>
            <a:endParaRPr/>
          </a:p>
          <a:p>
            <a:pPr indent="-285750" lvl="1" marL="742950" rtl="0" algn="l">
              <a:lnSpc>
                <a:spcPct val="100000"/>
              </a:lnSpc>
              <a:spcBef>
                <a:spcPts val="0"/>
              </a:spcBef>
              <a:spcAft>
                <a:spcPts val="0"/>
              </a:spcAft>
              <a:buClr>
                <a:schemeClr val="lt1"/>
              </a:buClr>
              <a:buSzPts val="1600"/>
              <a:buChar char="–"/>
            </a:pPr>
            <a:r>
              <a:rPr lang="en-US" sz="1600"/>
              <a:t>Messaging</a:t>
            </a:r>
            <a:endParaRPr/>
          </a:p>
          <a:p>
            <a:pPr indent="-285750" lvl="1" marL="742950" rtl="0" algn="l">
              <a:lnSpc>
                <a:spcPct val="100000"/>
              </a:lnSpc>
              <a:spcBef>
                <a:spcPts val="0"/>
              </a:spcBef>
              <a:spcAft>
                <a:spcPts val="0"/>
              </a:spcAft>
              <a:buClr>
                <a:schemeClr val="lt1"/>
              </a:buClr>
              <a:buSzPts val="1600"/>
              <a:buChar char="–"/>
            </a:pPr>
            <a:r>
              <a:rPr lang="en-US" sz="1600"/>
              <a:t>RSVPs (are your kids making it to practice and/to making it to the game)</a:t>
            </a:r>
            <a:endParaRPr/>
          </a:p>
          <a:p>
            <a:pPr indent="-285750" lvl="1" marL="742950" rtl="0" algn="l">
              <a:lnSpc>
                <a:spcPct val="100000"/>
              </a:lnSpc>
              <a:spcBef>
                <a:spcPts val="0"/>
              </a:spcBef>
              <a:spcAft>
                <a:spcPts val="0"/>
              </a:spcAft>
              <a:buClr>
                <a:schemeClr val="lt1"/>
              </a:buClr>
              <a:buSzPts val="1600"/>
              <a:buChar char="–"/>
            </a:pPr>
            <a:r>
              <a:rPr lang="en-US" sz="1600"/>
              <a:t>Schedule (kind of a pain to load manually, but once in there, it is great, because they can RSVP to specific practices or games)</a:t>
            </a:r>
            <a:endParaRPr/>
          </a:p>
          <a:p>
            <a:pPr indent="0" lvl="0" marL="0" rtl="0" algn="l">
              <a:lnSpc>
                <a:spcPct val="100000"/>
              </a:lnSpc>
              <a:spcBef>
                <a:spcPts val="0"/>
              </a:spcBef>
              <a:spcAft>
                <a:spcPts val="0"/>
              </a:spcAft>
              <a:buClr>
                <a:schemeClr val="lt1"/>
              </a:buClr>
              <a:buSzPts val="2000"/>
              <a:buNone/>
            </a:pPr>
            <a:r>
              <a:rPr lang="en-US" sz="2000"/>
              <a:t> </a:t>
            </a:r>
            <a:endParaRPr/>
          </a:p>
          <a:p>
            <a:pPr indent="-342900" lvl="0" marL="342900" rtl="0" algn="l">
              <a:lnSpc>
                <a:spcPct val="100000"/>
              </a:lnSpc>
              <a:spcBef>
                <a:spcPts val="0"/>
              </a:spcBef>
              <a:spcAft>
                <a:spcPts val="0"/>
              </a:spcAft>
              <a:buClr>
                <a:schemeClr val="lt1"/>
              </a:buClr>
              <a:buSzPts val="2000"/>
              <a:buChar char="•"/>
            </a:pPr>
            <a:r>
              <a:rPr lang="en-US" sz="2000"/>
              <a:t>What’s NOT Good </a:t>
            </a:r>
            <a:endParaRPr/>
          </a:p>
          <a:p>
            <a:pPr indent="-285750" lvl="1" marL="742950" rtl="0" algn="l">
              <a:lnSpc>
                <a:spcPct val="100000"/>
              </a:lnSpc>
              <a:spcBef>
                <a:spcPts val="0"/>
              </a:spcBef>
              <a:spcAft>
                <a:spcPts val="0"/>
              </a:spcAft>
              <a:buClr>
                <a:schemeClr val="lt1"/>
              </a:buClr>
              <a:buSzPts val="1600"/>
              <a:buChar char="–"/>
            </a:pPr>
            <a:r>
              <a:rPr lang="en-US" sz="1600"/>
              <a:t>Integration to the web page.  So for example if someone changes their email address or contact info, etc. it won’t end up in the app.  If the schedule changes with MYSL, you have to change it manually.</a:t>
            </a:r>
            <a:endParaRPr/>
          </a:p>
        </p:txBody>
      </p:sp>
      <p:pic>
        <p:nvPicPr>
          <p:cNvPr id="267" name="Google Shape;267;p34"/>
          <p:cNvPicPr preferRelativeResize="0"/>
          <p:nvPr/>
        </p:nvPicPr>
        <p:blipFill rotWithShape="1">
          <a:blip r:embed="rId3">
            <a:alphaModFix/>
          </a:blip>
          <a:srcRect b="0" l="0" r="0" t="0"/>
          <a:stretch/>
        </p:blipFill>
        <p:spPr>
          <a:xfrm>
            <a:off x="6448000" y="114299"/>
            <a:ext cx="766175" cy="761050"/>
          </a:xfrm>
          <a:prstGeom prst="rect">
            <a:avLst/>
          </a:prstGeom>
          <a:noFill/>
          <a:ln>
            <a:noFill/>
          </a:ln>
        </p:spPr>
      </p:pic>
      <p:pic>
        <p:nvPicPr>
          <p:cNvPr id="268" name="Google Shape;268;p34"/>
          <p:cNvPicPr preferRelativeResize="0"/>
          <p:nvPr/>
        </p:nvPicPr>
        <p:blipFill rotWithShape="1">
          <a:blip r:embed="rId4">
            <a:alphaModFix/>
          </a:blip>
          <a:srcRect b="0" l="0" r="0" t="0"/>
          <a:stretch/>
        </p:blipFill>
        <p:spPr>
          <a:xfrm>
            <a:off x="6082951" y="1095375"/>
            <a:ext cx="1786830" cy="38671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Questions / Comments ?</a:t>
            </a:r>
            <a:endParaRPr/>
          </a:p>
        </p:txBody>
      </p:sp>
      <p:sp>
        <p:nvSpPr>
          <p:cNvPr id="274" name="Google Shape;274;p35"/>
          <p:cNvSpPr txBox="1"/>
          <p:nvPr>
            <p:ph idx="1" type="body"/>
          </p:nvPr>
        </p:nvSpPr>
        <p:spPr>
          <a:xfrm>
            <a:off x="152400" y="1085850"/>
            <a:ext cx="8839200" cy="3886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None/>
            </a:pPr>
            <a:r>
              <a:t/>
            </a:r>
            <a:endParaRPr sz="2400">
              <a:latin typeface="Arial"/>
              <a:ea typeface="Arial"/>
              <a:cs typeface="Arial"/>
              <a:sym typeface="Arial"/>
            </a:endParaRPr>
          </a:p>
          <a:p>
            <a:pPr indent="0" lvl="0" marL="0" rtl="0" algn="ctr">
              <a:lnSpc>
                <a:spcPct val="100000"/>
              </a:lnSpc>
              <a:spcBef>
                <a:spcPts val="0"/>
              </a:spcBef>
              <a:spcAft>
                <a:spcPts val="0"/>
              </a:spcAft>
              <a:buClr>
                <a:schemeClr val="lt1"/>
              </a:buClr>
              <a:buSzPts val="6000"/>
              <a:buNone/>
            </a:pPr>
            <a:r>
              <a:rPr lang="en-US" sz="6000">
                <a:latin typeface="Arial"/>
                <a:ea typeface="Arial"/>
                <a:cs typeface="Arial"/>
                <a:sym typeface="Arial"/>
              </a:rPr>
              <a:t>Thank you!!!</a:t>
            </a:r>
            <a:endParaRPr/>
          </a:p>
          <a:p>
            <a:pPr indent="0" lvl="0" marL="0" rtl="0" algn="ctr">
              <a:lnSpc>
                <a:spcPct val="100000"/>
              </a:lnSpc>
              <a:spcBef>
                <a:spcPts val="0"/>
              </a:spcBef>
              <a:spcAft>
                <a:spcPts val="0"/>
              </a:spcAft>
              <a:buClr>
                <a:schemeClr val="lt1"/>
              </a:buClr>
              <a:buSzPts val="6000"/>
              <a:buNone/>
            </a:pPr>
            <a:r>
              <a:rPr lang="en-US" sz="6000">
                <a:latin typeface="Arial"/>
                <a:ea typeface="Arial"/>
                <a:cs typeface="Arial"/>
                <a:sym typeface="Arial"/>
              </a:rPr>
              <a:t>&amp;</a:t>
            </a:r>
            <a:endParaRPr/>
          </a:p>
          <a:p>
            <a:pPr indent="0" lvl="0" marL="0" rtl="0" algn="ctr">
              <a:lnSpc>
                <a:spcPct val="100000"/>
              </a:lnSpc>
              <a:spcBef>
                <a:spcPts val="0"/>
              </a:spcBef>
              <a:spcAft>
                <a:spcPts val="0"/>
              </a:spcAft>
              <a:buClr>
                <a:schemeClr val="lt1"/>
              </a:buClr>
              <a:buSzPts val="6000"/>
              <a:buNone/>
            </a:pPr>
            <a:r>
              <a:rPr lang="en-US" sz="6000">
                <a:latin typeface="Arial"/>
                <a:ea typeface="Arial"/>
                <a:cs typeface="Arial"/>
                <a:sym typeface="Arial"/>
              </a:rPr>
              <a:t>Thank you for coaching!!!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6"/>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CYSA – Key Take Away</a:t>
            </a:r>
            <a:endParaRPr/>
          </a:p>
        </p:txBody>
      </p:sp>
      <p:pic>
        <p:nvPicPr>
          <p:cNvPr descr="C:\Users\cbabcock\Desktop\contentrotator635696063965851006.png" id="280" name="Google Shape;280;p36"/>
          <p:cNvPicPr preferRelativeResize="0"/>
          <p:nvPr/>
        </p:nvPicPr>
        <p:blipFill rotWithShape="1">
          <a:blip r:embed="rId3">
            <a:alphaModFix/>
          </a:blip>
          <a:srcRect b="0" l="0" r="0" t="0"/>
          <a:stretch/>
        </p:blipFill>
        <p:spPr>
          <a:xfrm>
            <a:off x="152400" y="1200150"/>
            <a:ext cx="8610600" cy="38747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7"/>
          <p:cNvSpPr txBox="1"/>
          <p:nvPr>
            <p:ph type="ctrTitle"/>
          </p:nvPr>
        </p:nvSpPr>
        <p:spPr>
          <a:xfrm>
            <a:off x="152400" y="2155031"/>
            <a:ext cx="8839200" cy="110251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5400"/>
              <a:buFont typeface="Arial"/>
              <a:buNone/>
            </a:pPr>
            <a:r>
              <a:rPr lang="en-US" sz="5400">
                <a:latin typeface="Arial"/>
                <a:ea typeface="Arial"/>
                <a:cs typeface="Arial"/>
                <a:sym typeface="Arial"/>
              </a:rPr>
              <a:t>Appendix</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Coaches</a:t>
            </a:r>
            <a:endParaRPr/>
          </a:p>
        </p:txBody>
      </p:sp>
      <p:sp>
        <p:nvSpPr>
          <p:cNvPr id="64" name="Google Shape;64;p15"/>
          <p:cNvSpPr txBox="1"/>
          <p:nvPr>
            <p:ph idx="1" type="body"/>
          </p:nvPr>
        </p:nvSpPr>
        <p:spPr>
          <a:xfrm>
            <a:off x="457200" y="1809750"/>
            <a:ext cx="8229600" cy="255627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3200"/>
              <a:buNone/>
            </a:pPr>
            <a:r>
              <a:rPr lang="en-US">
                <a:latin typeface="Arial"/>
                <a:ea typeface="Arial"/>
                <a:cs typeface="Arial"/>
                <a:sym typeface="Arial"/>
              </a:rPr>
              <a:t>Kids are </a:t>
            </a:r>
            <a:r>
              <a:rPr b="1" lang="en-US">
                <a:solidFill>
                  <a:srgbClr val="FFFF00"/>
                </a:solidFill>
                <a:latin typeface="Arial"/>
                <a:ea typeface="Arial"/>
                <a:cs typeface="Arial"/>
                <a:sym typeface="Arial"/>
              </a:rPr>
              <a:t>NOT</a:t>
            </a:r>
            <a:r>
              <a:rPr lang="en-US">
                <a:latin typeface="Arial"/>
                <a:ea typeface="Arial"/>
                <a:cs typeface="Arial"/>
                <a:sym typeface="Arial"/>
              </a:rPr>
              <a:t> likely to remember what you </a:t>
            </a:r>
            <a:r>
              <a:rPr b="1" i="1" lang="en-US">
                <a:solidFill>
                  <a:srgbClr val="FFFF00"/>
                </a:solidFill>
                <a:latin typeface="Arial"/>
                <a:ea typeface="Arial"/>
                <a:cs typeface="Arial"/>
                <a:sym typeface="Arial"/>
              </a:rPr>
              <a:t>said</a:t>
            </a:r>
            <a:r>
              <a:rPr lang="en-US">
                <a:latin typeface="Arial"/>
                <a:ea typeface="Arial"/>
                <a:cs typeface="Arial"/>
                <a:sym typeface="Arial"/>
              </a:rPr>
              <a:t> and they are not likely to remember what you </a:t>
            </a:r>
            <a:r>
              <a:rPr b="1" i="1" lang="en-US">
                <a:solidFill>
                  <a:srgbClr val="FFFF00"/>
                </a:solidFill>
                <a:latin typeface="Arial"/>
                <a:ea typeface="Arial"/>
                <a:cs typeface="Arial"/>
                <a:sym typeface="Arial"/>
              </a:rPr>
              <a:t>did</a:t>
            </a:r>
            <a:r>
              <a:rPr lang="en-US">
                <a:latin typeface="Arial"/>
                <a:ea typeface="Arial"/>
                <a:cs typeface="Arial"/>
                <a:sym typeface="Arial"/>
              </a:rPr>
              <a:t> but they will always remember how you made them </a:t>
            </a:r>
            <a:r>
              <a:rPr b="1" i="1" lang="en-US">
                <a:solidFill>
                  <a:srgbClr val="FFFF00"/>
                </a:solidFill>
                <a:latin typeface="Arial"/>
                <a:ea typeface="Arial"/>
                <a:cs typeface="Arial"/>
                <a:sym typeface="Arial"/>
              </a:rPr>
              <a:t>feel</a:t>
            </a:r>
            <a:r>
              <a:rPr lang="en-US">
                <a:latin typeface="Arial"/>
                <a:ea typeface="Arial"/>
                <a:cs typeface="Arial"/>
                <a:sym typeface="Arial"/>
              </a:rPr>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Player Pass Process:</a:t>
            </a:r>
            <a:r>
              <a:rPr lang="en-US"/>
              <a:t> 1</a:t>
            </a:r>
            <a:endParaRPr/>
          </a:p>
        </p:txBody>
      </p:sp>
      <p:sp>
        <p:nvSpPr>
          <p:cNvPr id="291" name="Google Shape;291;p42"/>
          <p:cNvSpPr txBox="1"/>
          <p:nvPr>
            <p:ph idx="1" type="body"/>
          </p:nvPr>
        </p:nvSpPr>
        <p:spPr>
          <a:xfrm>
            <a:off x="152400" y="1181100"/>
            <a:ext cx="8839200" cy="39052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000"/>
              <a:buChar char="•"/>
            </a:pPr>
            <a:r>
              <a:rPr lang="en-US" sz="2000">
                <a:latin typeface="Arial"/>
                <a:ea typeface="Arial"/>
                <a:cs typeface="Arial"/>
                <a:sym typeface="Arial"/>
              </a:rPr>
              <a:t>Please read the complete </a:t>
            </a:r>
            <a:r>
              <a:rPr i="1" lang="en-US" sz="2000">
                <a:latin typeface="Arial"/>
                <a:ea typeface="Arial"/>
                <a:cs typeface="Arial"/>
                <a:sym typeface="Arial"/>
              </a:rPr>
              <a:t>– </a:t>
            </a:r>
            <a:r>
              <a:rPr b="1" i="1" lang="en-US" sz="2000" u="sng">
                <a:solidFill>
                  <a:schemeClr val="hlink"/>
                </a:solidFill>
                <a:latin typeface="Arial"/>
                <a:ea typeface="Arial"/>
                <a:cs typeface="Arial"/>
                <a:sym typeface="Arial"/>
                <a:hlinkClick r:id="rId3"/>
              </a:rPr>
              <a:t>MYSL player pass process</a:t>
            </a:r>
            <a:r>
              <a:rPr i="1" lang="en-US" sz="2000">
                <a:solidFill>
                  <a:srgbClr val="FFFF00"/>
                </a:solidFill>
              </a:rPr>
              <a:t>, Pages 20-23</a:t>
            </a:r>
            <a:endParaRPr i="1" sz="2000">
              <a:solidFill>
                <a:srgbClr val="FFFF00"/>
              </a:solidFill>
              <a:latin typeface="Arial"/>
              <a:ea typeface="Arial"/>
              <a:cs typeface="Arial"/>
              <a:sym typeface="Arial"/>
            </a:endParaRPr>
          </a:p>
          <a:p>
            <a:pPr indent="-342900" lvl="1" marL="342900" rtl="0" algn="l">
              <a:lnSpc>
                <a:spcPct val="100000"/>
              </a:lnSpc>
              <a:spcBef>
                <a:spcPts val="0"/>
              </a:spcBef>
              <a:spcAft>
                <a:spcPts val="0"/>
              </a:spcAft>
              <a:buClr>
                <a:schemeClr val="lt1"/>
              </a:buClr>
              <a:buSzPts val="2000"/>
              <a:buFont typeface="Arial"/>
              <a:buChar char="•"/>
            </a:pPr>
            <a:r>
              <a:rPr lang="en-US" sz="2000">
                <a:latin typeface="Arial"/>
                <a:ea typeface="Arial"/>
                <a:cs typeface="Arial"/>
                <a:sym typeface="Arial"/>
              </a:rPr>
              <a:t>Highlights &amp; Key Points - Start process early in week</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Player’s own team takes priority</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Player </a:t>
            </a:r>
            <a:r>
              <a:rPr b="1" lang="en-US" sz="1600">
                <a:solidFill>
                  <a:srgbClr val="FFFF00"/>
                </a:solidFill>
                <a:latin typeface="Arial"/>
                <a:ea typeface="Arial"/>
                <a:cs typeface="Arial"/>
                <a:sym typeface="Arial"/>
              </a:rPr>
              <a:t>MUST</a:t>
            </a:r>
            <a:r>
              <a:rPr lang="en-US" sz="1600">
                <a:latin typeface="Arial"/>
                <a:ea typeface="Arial"/>
                <a:cs typeface="Arial"/>
                <a:sym typeface="Arial"/>
              </a:rPr>
              <a:t> play both games (both coach and player say OK)</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Why Play Up? 🡪 not enough players or reward and opportunity</a:t>
            </a:r>
            <a:endParaRPr/>
          </a:p>
          <a:p>
            <a:pPr indent="-342900" lvl="1" marL="571500" rtl="0" algn="l">
              <a:lnSpc>
                <a:spcPct val="100000"/>
              </a:lnSpc>
              <a:spcBef>
                <a:spcPts val="0"/>
              </a:spcBef>
              <a:spcAft>
                <a:spcPts val="0"/>
              </a:spcAft>
              <a:buClr>
                <a:srgbClr val="FFFF00"/>
              </a:buClr>
              <a:buSzPts val="1600"/>
              <a:buChar char="–"/>
            </a:pPr>
            <a:r>
              <a:rPr b="1" lang="en-US" sz="1600">
                <a:solidFill>
                  <a:srgbClr val="FFFF00"/>
                </a:solidFill>
                <a:latin typeface="Arial"/>
                <a:ea typeface="Arial"/>
                <a:cs typeface="Arial"/>
                <a:sym typeface="Arial"/>
              </a:rPr>
              <a:t>ONLY PLAY FOR 1 OTHER TEAM (2 GAMES MAX ON SATURDAY)</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Up to 4 players playing up to 1 team for each week</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A player can play up a maximum of 3 times per season for a specific team</a:t>
            </a:r>
            <a:endParaRPr/>
          </a:p>
          <a:p>
            <a:pPr indent="-34290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Playing up Rules</a:t>
            </a:r>
            <a:endParaRPr/>
          </a:p>
          <a:p>
            <a:pPr indent="-228600" lvl="2" marL="1028700" rtl="0" algn="l">
              <a:lnSpc>
                <a:spcPct val="100000"/>
              </a:lnSpc>
              <a:spcBef>
                <a:spcPts val="0"/>
              </a:spcBef>
              <a:spcAft>
                <a:spcPts val="0"/>
              </a:spcAft>
              <a:buClr>
                <a:srgbClr val="FFFF00"/>
              </a:buClr>
              <a:buSzPts val="1600"/>
              <a:buFont typeface="Noto Sans Symbols"/>
              <a:buChar char="▪"/>
            </a:pPr>
            <a:r>
              <a:rPr b="1" i="1" lang="en-US" sz="1600">
                <a:solidFill>
                  <a:srgbClr val="FFFF00"/>
                </a:solidFill>
                <a:latin typeface="Arial"/>
                <a:ea typeface="Arial"/>
                <a:cs typeface="Arial"/>
                <a:sym typeface="Arial"/>
              </a:rPr>
              <a:t>Playing in same age group </a:t>
            </a:r>
            <a:r>
              <a:rPr i="1" lang="en-US" sz="1600">
                <a:latin typeface="Arial"/>
                <a:ea typeface="Arial"/>
                <a:cs typeface="Arial"/>
                <a:sym typeface="Arial"/>
              </a:rPr>
              <a:t>– same division or any lower division</a:t>
            </a:r>
            <a:endParaRPr/>
          </a:p>
          <a:p>
            <a:pPr indent="-228600" lvl="2" marL="1028700" rtl="0" algn="l">
              <a:lnSpc>
                <a:spcPct val="100000"/>
              </a:lnSpc>
              <a:spcBef>
                <a:spcPts val="0"/>
              </a:spcBef>
              <a:spcAft>
                <a:spcPts val="0"/>
              </a:spcAft>
              <a:buClr>
                <a:srgbClr val="FFFF00"/>
              </a:buClr>
              <a:buSzPts val="1600"/>
              <a:buFont typeface="Noto Sans Symbols"/>
              <a:buChar char="▪"/>
            </a:pPr>
            <a:r>
              <a:rPr b="1" i="1" lang="en-US" sz="1600">
                <a:solidFill>
                  <a:srgbClr val="FFFF00"/>
                </a:solidFill>
              </a:rPr>
              <a:t>Playing in an</a:t>
            </a:r>
            <a:r>
              <a:rPr b="1" i="1" lang="en-US" sz="1600">
                <a:solidFill>
                  <a:srgbClr val="FFFF00"/>
                </a:solidFill>
                <a:latin typeface="Arial"/>
                <a:ea typeface="Arial"/>
                <a:cs typeface="Arial"/>
                <a:sym typeface="Arial"/>
              </a:rPr>
              <a:t> older age group </a:t>
            </a:r>
            <a:r>
              <a:rPr i="1" lang="en-US" sz="1600">
                <a:latin typeface="Arial"/>
                <a:ea typeface="Arial"/>
                <a:cs typeface="Arial"/>
                <a:sym typeface="Arial"/>
              </a:rPr>
              <a:t>– 1 division higher or below</a:t>
            </a:r>
            <a:endParaRPr/>
          </a:p>
          <a:p>
            <a:pPr indent="-40005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Need </a:t>
            </a:r>
            <a:r>
              <a:rPr b="1" lang="en-US" sz="1600">
                <a:solidFill>
                  <a:srgbClr val="FFFF00"/>
                </a:solidFill>
                <a:latin typeface="Arial"/>
                <a:ea typeface="Arial"/>
                <a:cs typeface="Arial"/>
                <a:sym typeface="Arial"/>
              </a:rPr>
              <a:t>2 copies of MYSL roster and passcards(SPRING ONLY) for Grade 5&amp;6 &amp; older</a:t>
            </a:r>
            <a:endParaRPr/>
          </a:p>
          <a:p>
            <a:pPr indent="-40005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Highlight player(s) playing up on the roster</a:t>
            </a:r>
            <a:endParaRPr/>
          </a:p>
          <a:p>
            <a:pPr indent="-400050" lvl="1" marL="571500" rtl="0" algn="l">
              <a:lnSpc>
                <a:spcPct val="100000"/>
              </a:lnSpc>
              <a:spcBef>
                <a:spcPts val="0"/>
              </a:spcBef>
              <a:spcAft>
                <a:spcPts val="0"/>
              </a:spcAft>
              <a:buClr>
                <a:schemeClr val="lt1"/>
              </a:buClr>
              <a:buSzPts val="1600"/>
              <a:buChar char="–"/>
            </a:pPr>
            <a:r>
              <a:rPr lang="en-US" sz="1600">
                <a:latin typeface="Arial"/>
                <a:ea typeface="Arial"/>
                <a:cs typeface="Arial"/>
                <a:sym typeface="Arial"/>
              </a:rPr>
              <a:t>Notify MYSL Registrar, MYSL Age Director &amp; CYSA Travel Director- email – use form – see attached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1e99b1a54d_0_0"/>
          <p:cNvSpPr txBox="1"/>
          <p:nvPr>
            <p:ph type="title"/>
          </p:nvPr>
        </p:nvSpPr>
        <p:spPr>
          <a:xfrm>
            <a:off x="457200" y="114300"/>
            <a:ext cx="70104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Player Pass Process: 2</a:t>
            </a:r>
            <a:endParaRPr/>
          </a:p>
        </p:txBody>
      </p:sp>
      <p:sp>
        <p:nvSpPr>
          <p:cNvPr id="297" name="Google Shape;297;g11e99b1a54d_0_0"/>
          <p:cNvSpPr txBox="1"/>
          <p:nvPr>
            <p:ph idx="1" type="body"/>
          </p:nvPr>
        </p:nvSpPr>
        <p:spPr>
          <a:xfrm>
            <a:off x="152400" y="1068275"/>
            <a:ext cx="8839200" cy="3988800"/>
          </a:xfrm>
          <a:prstGeom prst="rect">
            <a:avLst/>
          </a:prstGeom>
          <a:noFill/>
          <a:ln>
            <a:noFill/>
          </a:ln>
        </p:spPr>
        <p:txBody>
          <a:bodyPr anchorCtr="0" anchor="t" bIns="45700" lIns="91425" spcFirstLastPara="1" rIns="91425" wrap="square" tIns="45700">
            <a:noAutofit/>
          </a:bodyPr>
          <a:lstStyle/>
          <a:p>
            <a:pPr indent="-323850" lvl="0" marL="342900" rtl="0" algn="l">
              <a:lnSpc>
                <a:spcPct val="100000"/>
              </a:lnSpc>
              <a:spcBef>
                <a:spcPts val="0"/>
              </a:spcBef>
              <a:spcAft>
                <a:spcPts val="0"/>
              </a:spcAft>
              <a:buClr>
                <a:schemeClr val="lt1"/>
              </a:buClr>
              <a:buSzPts val="1700"/>
              <a:buChar char="•"/>
            </a:pPr>
            <a:r>
              <a:rPr lang="en-US" sz="1700"/>
              <a:t>Create MYSL SportsManager Account</a:t>
            </a:r>
            <a:endParaRPr sz="1700"/>
          </a:p>
          <a:p>
            <a:pPr indent="-215900" lvl="1" marL="742950" rtl="0" algn="l">
              <a:lnSpc>
                <a:spcPct val="100000"/>
              </a:lnSpc>
              <a:spcBef>
                <a:spcPts val="0"/>
              </a:spcBef>
              <a:spcAft>
                <a:spcPts val="0"/>
              </a:spcAft>
              <a:buSzPts val="1700"/>
              <a:buChar char="•"/>
            </a:pPr>
            <a:r>
              <a:rPr lang="en-US" sz="1700"/>
              <a:t>Go to </a:t>
            </a:r>
            <a:r>
              <a:rPr lang="en-US" sz="1700" u="sng">
                <a:solidFill>
                  <a:schemeClr val="hlink"/>
                </a:solidFill>
                <a:hlinkClick r:id="rId3"/>
              </a:rPr>
              <a:t>https://www.sportsmanager.us/teamapp</a:t>
            </a:r>
            <a:endParaRPr sz="1700"/>
          </a:p>
          <a:p>
            <a:pPr indent="-215900" lvl="1" marL="742950" rtl="0" algn="l">
              <a:lnSpc>
                <a:spcPct val="100000"/>
              </a:lnSpc>
              <a:spcBef>
                <a:spcPts val="0"/>
              </a:spcBef>
              <a:spcAft>
                <a:spcPts val="0"/>
              </a:spcAft>
              <a:buSzPts val="1700"/>
              <a:buChar char="•"/>
            </a:pPr>
            <a:r>
              <a:rPr lang="en-US" sz="1700"/>
              <a:t>If do not already have an account:</a:t>
            </a:r>
            <a:endParaRPr sz="1700"/>
          </a:p>
          <a:p>
            <a:pPr indent="-184150" lvl="2" marL="1143000" rtl="0" algn="l">
              <a:lnSpc>
                <a:spcPct val="100000"/>
              </a:lnSpc>
              <a:spcBef>
                <a:spcPts val="0"/>
              </a:spcBef>
              <a:spcAft>
                <a:spcPts val="0"/>
              </a:spcAft>
              <a:buSzPts val="1700"/>
              <a:buChar char="•"/>
            </a:pPr>
            <a:r>
              <a:rPr lang="en-US" sz="1700"/>
              <a:t>Choose login. </a:t>
            </a:r>
            <a:endParaRPr sz="1700"/>
          </a:p>
          <a:p>
            <a:pPr indent="-184150" lvl="2" marL="1143000" rtl="0" algn="l">
              <a:lnSpc>
                <a:spcPct val="100000"/>
              </a:lnSpc>
              <a:spcBef>
                <a:spcPts val="0"/>
              </a:spcBef>
              <a:spcAft>
                <a:spcPts val="0"/>
              </a:spcAft>
              <a:buSzPts val="1700"/>
              <a:buChar char="•"/>
            </a:pPr>
            <a:r>
              <a:rPr lang="en-US" sz="1700"/>
              <a:t>Enter your email address used for your coaching account.  </a:t>
            </a:r>
            <a:endParaRPr sz="1700"/>
          </a:p>
          <a:p>
            <a:pPr indent="-184150" lvl="2" marL="1143000" rtl="0" algn="l">
              <a:lnSpc>
                <a:spcPct val="100000"/>
              </a:lnSpc>
              <a:spcBef>
                <a:spcPts val="0"/>
              </a:spcBef>
              <a:spcAft>
                <a:spcPts val="0"/>
              </a:spcAft>
              <a:buSzPts val="1700"/>
              <a:buChar char="•"/>
            </a:pPr>
            <a:r>
              <a:rPr lang="en-US" sz="1700"/>
              <a:t>Then choose forgot password. An email will be sent with a password.</a:t>
            </a:r>
            <a:endParaRPr sz="1700"/>
          </a:p>
          <a:p>
            <a:pPr indent="-247650" lvl="0" marL="342900" rtl="0" algn="l">
              <a:lnSpc>
                <a:spcPct val="100000"/>
              </a:lnSpc>
              <a:spcBef>
                <a:spcPts val="0"/>
              </a:spcBef>
              <a:spcAft>
                <a:spcPts val="0"/>
              </a:spcAft>
              <a:buSzPts val="1700"/>
              <a:buChar char="•"/>
            </a:pPr>
            <a:r>
              <a:rPr lang="en-US" sz="1700"/>
              <a:t>Log in using your password.</a:t>
            </a:r>
            <a:endParaRPr sz="1700"/>
          </a:p>
          <a:p>
            <a:pPr indent="-247650" lvl="0" marL="342900" rtl="0" algn="l">
              <a:lnSpc>
                <a:spcPct val="100000"/>
              </a:lnSpc>
              <a:spcBef>
                <a:spcPts val="0"/>
              </a:spcBef>
              <a:spcAft>
                <a:spcPts val="0"/>
              </a:spcAft>
              <a:buSzPts val="1700"/>
              <a:buChar char="•"/>
            </a:pPr>
            <a:r>
              <a:rPr lang="en-US" sz="1700"/>
              <a:t>Choose “Club Passes” on left side of screen.</a:t>
            </a:r>
            <a:endParaRPr sz="1700"/>
          </a:p>
          <a:p>
            <a:pPr indent="-247650" lvl="0" marL="342900" rtl="0" algn="l">
              <a:lnSpc>
                <a:spcPct val="100000"/>
              </a:lnSpc>
              <a:spcBef>
                <a:spcPts val="0"/>
              </a:spcBef>
              <a:spcAft>
                <a:spcPts val="0"/>
              </a:spcAft>
              <a:buSzPts val="1700"/>
              <a:buChar char="•"/>
            </a:pPr>
            <a:r>
              <a:rPr lang="en-US" sz="1700"/>
              <a:t>Find correct game where you are using Club/Player Pass.</a:t>
            </a:r>
            <a:endParaRPr sz="1700"/>
          </a:p>
          <a:p>
            <a:pPr indent="-247650" lvl="0" marL="342900" rtl="0" algn="l">
              <a:lnSpc>
                <a:spcPct val="100000"/>
              </a:lnSpc>
              <a:spcBef>
                <a:spcPts val="0"/>
              </a:spcBef>
              <a:spcAft>
                <a:spcPts val="0"/>
              </a:spcAft>
              <a:buSzPts val="1700"/>
              <a:buChar char="•"/>
            </a:pPr>
            <a:r>
              <a:rPr lang="en-US" sz="1700"/>
              <a:t>Choose Add Player</a:t>
            </a:r>
            <a:endParaRPr sz="1700"/>
          </a:p>
          <a:p>
            <a:pPr indent="-247650" lvl="0" marL="342900" rtl="0" algn="l">
              <a:lnSpc>
                <a:spcPct val="100000"/>
              </a:lnSpc>
              <a:spcBef>
                <a:spcPts val="0"/>
              </a:spcBef>
              <a:spcAft>
                <a:spcPts val="0"/>
              </a:spcAft>
              <a:buSzPts val="1700"/>
              <a:buChar char="•"/>
            </a:pPr>
            <a:r>
              <a:rPr lang="en-US" sz="1700"/>
              <a:t>Select player from correct team and add them.</a:t>
            </a:r>
            <a:endParaRPr sz="1700"/>
          </a:p>
          <a:p>
            <a:pPr indent="-247650" lvl="0" marL="342900" rtl="0" algn="l">
              <a:lnSpc>
                <a:spcPct val="100000"/>
              </a:lnSpc>
              <a:spcBef>
                <a:spcPts val="0"/>
              </a:spcBef>
              <a:spcAft>
                <a:spcPts val="0"/>
              </a:spcAft>
              <a:buSzPts val="1700"/>
              <a:buChar char="•"/>
            </a:pPr>
            <a:r>
              <a:rPr lang="en-US" sz="1700"/>
              <a:t>Select Game Date Roster and print it out to bring to game.</a:t>
            </a:r>
            <a:endParaRPr sz="1700"/>
          </a:p>
          <a:p>
            <a:pPr indent="-247650" lvl="0" marL="342900" rtl="0" algn="l">
              <a:lnSpc>
                <a:spcPct val="100000"/>
              </a:lnSpc>
              <a:spcBef>
                <a:spcPts val="0"/>
              </a:spcBef>
              <a:spcAft>
                <a:spcPts val="0"/>
              </a:spcAft>
              <a:buSzPts val="1700"/>
              <a:buChar char="•"/>
            </a:pPr>
            <a:r>
              <a:rPr lang="en-US" sz="1700"/>
              <a:t>You will need the physical Player Passcard as well, so make sure to get it from coach/player and keep track of it to be able to return to player after the game.</a:t>
            </a:r>
            <a:endParaRPr sz="1700"/>
          </a:p>
          <a:p>
            <a:pPr indent="0" lvl="0" marL="0" rtl="0" algn="l">
              <a:lnSpc>
                <a:spcPct val="100000"/>
              </a:lnSpc>
              <a:spcBef>
                <a:spcPts val="0"/>
              </a:spcBef>
              <a:spcAft>
                <a:spcPts val="0"/>
              </a:spcAft>
              <a:buSzPts val="3200"/>
              <a:buNone/>
            </a:pPr>
            <a:r>
              <a:rPr lang="en-US" sz="1700"/>
              <a:t>Link to document with screenshots:  </a:t>
            </a:r>
            <a:r>
              <a:rPr lang="en-US" sz="1700" u="sng">
                <a:solidFill>
                  <a:schemeClr val="hlink"/>
                </a:solidFill>
                <a:hlinkClick r:id="rId4"/>
              </a:rPr>
              <a:t>Player Pass Instructions</a:t>
            </a:r>
            <a:endParaRPr sz="17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149c0df4386_0_4"/>
          <p:cNvSpPr txBox="1"/>
          <p:nvPr>
            <p:ph type="title"/>
          </p:nvPr>
        </p:nvSpPr>
        <p:spPr>
          <a:xfrm>
            <a:off x="457200" y="114300"/>
            <a:ext cx="70104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Rescheduling Process</a:t>
            </a:r>
            <a:endParaRPr/>
          </a:p>
        </p:txBody>
      </p:sp>
      <p:sp>
        <p:nvSpPr>
          <p:cNvPr id="303" name="Google Shape;303;g149c0df4386_0_4"/>
          <p:cNvSpPr txBox="1"/>
          <p:nvPr>
            <p:ph idx="1" type="body"/>
          </p:nvPr>
        </p:nvSpPr>
        <p:spPr>
          <a:xfrm>
            <a:off x="152400" y="1143000"/>
            <a:ext cx="8839200" cy="4000500"/>
          </a:xfrm>
          <a:prstGeom prst="rect">
            <a:avLst/>
          </a:prstGeom>
          <a:noFill/>
          <a:ln>
            <a:noFill/>
          </a:ln>
        </p:spPr>
        <p:txBody>
          <a:bodyPr anchorCtr="0" anchor="t" bIns="45700" lIns="91425" spcFirstLastPara="1" rIns="91425" wrap="square" tIns="45700">
            <a:noAutofit/>
          </a:bodyPr>
          <a:lstStyle/>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Managed by the Home Team Coach.</a:t>
            </a:r>
            <a:endParaRPr sz="3100"/>
          </a:p>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Email the away coach and suggest three dates/times.  Use your practice nights. </a:t>
            </a:r>
            <a:endParaRPr sz="3100"/>
          </a:p>
          <a:p>
            <a:pPr indent="-336550" lvl="1" marL="914400" rtl="0" algn="l">
              <a:lnSpc>
                <a:spcPct val="100000"/>
              </a:lnSpc>
              <a:spcBef>
                <a:spcPts val="0"/>
              </a:spcBef>
              <a:spcAft>
                <a:spcPts val="0"/>
              </a:spcAft>
              <a:buClr>
                <a:schemeClr val="lt1"/>
              </a:buClr>
              <a:buSzPts val="1500"/>
              <a:buChar char="–"/>
            </a:pPr>
            <a:r>
              <a:rPr lang="en-US" sz="1500">
                <a:latin typeface="Arial"/>
                <a:ea typeface="Arial"/>
                <a:cs typeface="Arial"/>
                <a:sym typeface="Arial"/>
              </a:rPr>
              <a:t>Makeup games take priority over all practices for field use</a:t>
            </a:r>
            <a:endParaRPr sz="2700"/>
          </a:p>
          <a:p>
            <a:pPr indent="-336550" lvl="0" marL="342900" rtl="0" algn="l">
              <a:lnSpc>
                <a:spcPct val="100000"/>
              </a:lnSpc>
              <a:spcBef>
                <a:spcPts val="0"/>
              </a:spcBef>
              <a:spcAft>
                <a:spcPts val="0"/>
              </a:spcAft>
              <a:buClr>
                <a:schemeClr val="lt1"/>
              </a:buClr>
              <a:buSzPts val="1500"/>
              <a:buFont typeface="Calibri"/>
              <a:buAutoNum type="arabicPeriod"/>
            </a:pPr>
            <a:r>
              <a:rPr lang="en-US" sz="1500">
                <a:latin typeface="Arial"/>
                <a:ea typeface="Arial"/>
                <a:cs typeface="Arial"/>
                <a:sym typeface="Arial"/>
              </a:rPr>
              <a:t>Agree on a date/time with the away coach</a:t>
            </a:r>
            <a:endParaRPr sz="3100"/>
          </a:p>
          <a:p>
            <a:pPr indent="-336550" lvl="0" marL="342900" rtl="0" algn="l">
              <a:lnSpc>
                <a:spcPct val="100000"/>
              </a:lnSpc>
              <a:spcBef>
                <a:spcPts val="0"/>
              </a:spcBef>
              <a:spcAft>
                <a:spcPts val="0"/>
              </a:spcAft>
              <a:buClr>
                <a:schemeClr val="lt1"/>
              </a:buClr>
              <a:buSzPts val="1500"/>
              <a:buFont typeface="Calibri"/>
              <a:buAutoNum type="arabicPeriod"/>
            </a:pPr>
            <a:r>
              <a:rPr lang="en-US" sz="1500"/>
              <a:t>For all age groups: </a:t>
            </a:r>
            <a:endParaRPr sz="1500"/>
          </a:p>
          <a:p>
            <a:pPr indent="-323850" lvl="1" marL="914400" rtl="0" algn="l">
              <a:spcBef>
                <a:spcPts val="0"/>
              </a:spcBef>
              <a:spcAft>
                <a:spcPts val="0"/>
              </a:spcAft>
              <a:buSzPts val="1500"/>
              <a:buFont typeface="Calibri"/>
              <a:buChar char="–"/>
            </a:pPr>
            <a:r>
              <a:rPr lang="en-US" sz="1500"/>
              <a:t>Email CYSA Field Assignor, </a:t>
            </a:r>
            <a:r>
              <a:rPr lang="en-US" sz="1500">
                <a:solidFill>
                  <a:schemeClr val="hlink"/>
                </a:solidFill>
              </a:rPr>
              <a:t>Patti Goodwin </a:t>
            </a:r>
            <a:r>
              <a:rPr lang="en-US" sz="1500"/>
              <a:t>(</a:t>
            </a:r>
            <a:r>
              <a:rPr lang="en-US" sz="1500" u="sng">
                <a:solidFill>
                  <a:schemeClr val="hlink"/>
                </a:solidFill>
                <a:hlinkClick r:id="rId3"/>
              </a:rPr>
              <a:t>field_assignor@chelmsfordyouthsoccer.com</a:t>
            </a:r>
            <a:r>
              <a:rPr lang="en-US" sz="1500"/>
              <a:t>) </a:t>
            </a:r>
            <a:endParaRPr sz="1500"/>
          </a:p>
          <a:p>
            <a:pPr indent="-323850" lvl="1" marL="914400" rtl="0" algn="l">
              <a:spcBef>
                <a:spcPts val="0"/>
              </a:spcBef>
              <a:spcAft>
                <a:spcPts val="0"/>
              </a:spcAft>
              <a:buSzPts val="1500"/>
              <a:buFont typeface="Calibri"/>
              <a:buChar char="–"/>
            </a:pPr>
            <a:r>
              <a:rPr lang="en-US" sz="1500"/>
              <a:t>Email CYSA Referee Director, </a:t>
            </a:r>
            <a:r>
              <a:rPr lang="en-US" sz="1500">
                <a:solidFill>
                  <a:schemeClr val="hlink"/>
                </a:solidFill>
              </a:rPr>
              <a:t>Kayode Michael Arimoro </a:t>
            </a:r>
            <a:r>
              <a:rPr lang="en-US" sz="1500"/>
              <a:t>(</a:t>
            </a:r>
            <a:r>
              <a:rPr lang="en-US" sz="1500" u="sng">
                <a:solidFill>
                  <a:schemeClr val="hlink"/>
                </a:solidFill>
                <a:hlinkClick r:id="rId4"/>
              </a:rPr>
              <a:t>referees@chelmsfordyouthsoccer.com</a:t>
            </a:r>
            <a:r>
              <a:rPr lang="en-US" sz="1500"/>
              <a:t>) </a:t>
            </a:r>
            <a:endParaRPr sz="1500"/>
          </a:p>
          <a:p>
            <a:pPr indent="-323850" lvl="1" marL="914400" rtl="0" algn="l">
              <a:spcBef>
                <a:spcPts val="0"/>
              </a:spcBef>
              <a:spcAft>
                <a:spcPts val="0"/>
              </a:spcAft>
              <a:buSzPts val="1500"/>
              <a:buChar char="–"/>
            </a:pPr>
            <a:r>
              <a:rPr lang="en-US" sz="1500"/>
              <a:t>They both must approve the request (field and referee availability) </a:t>
            </a:r>
            <a:endParaRPr sz="1500"/>
          </a:p>
          <a:p>
            <a:pPr indent="-323850" lvl="1" marL="914400" rtl="0" algn="l">
              <a:spcBef>
                <a:spcPts val="0"/>
              </a:spcBef>
              <a:spcAft>
                <a:spcPts val="0"/>
              </a:spcAft>
              <a:buSzPts val="1500"/>
              <a:buChar char="–"/>
            </a:pPr>
            <a:r>
              <a:rPr lang="en-US" sz="1500"/>
              <a:t>Email correct Age Director from MYSL </a:t>
            </a:r>
            <a:r>
              <a:rPr lang="en-US" sz="1500"/>
              <a:t>about the rescheduling of the game</a:t>
            </a:r>
            <a:r>
              <a:rPr lang="en-US" sz="1500"/>
              <a:t>.  Contact info for your particular Age Director found on </a:t>
            </a:r>
            <a:r>
              <a:rPr lang="en-US" sz="1500" u="sng">
                <a:solidFill>
                  <a:schemeClr val="hlink"/>
                </a:solidFill>
                <a:hlinkClick r:id="rId5"/>
              </a:rPr>
              <a:t>MYSL page</a:t>
            </a:r>
            <a:r>
              <a:rPr lang="en-US" sz="1500"/>
              <a:t> and under Board/Management</a:t>
            </a:r>
            <a:endParaRPr sz="1500"/>
          </a:p>
          <a:p>
            <a:pPr indent="-336550" lvl="0" marL="342900" rtl="0" algn="l">
              <a:lnSpc>
                <a:spcPct val="100000"/>
              </a:lnSpc>
              <a:spcBef>
                <a:spcPts val="0"/>
              </a:spcBef>
              <a:spcAft>
                <a:spcPts val="0"/>
              </a:spcAft>
              <a:buClr>
                <a:srgbClr val="FFFF00"/>
              </a:buClr>
              <a:buSzPts val="1500"/>
              <a:buFont typeface="Calibri"/>
              <a:buAutoNum type="arabicPeriod"/>
            </a:pPr>
            <a:r>
              <a:rPr b="1" lang="en-US" sz="1500">
                <a:solidFill>
                  <a:srgbClr val="FFFF00"/>
                </a:solidFill>
                <a:latin typeface="Arial"/>
                <a:ea typeface="Arial"/>
                <a:cs typeface="Arial"/>
                <a:sym typeface="Arial"/>
              </a:rPr>
              <a:t>Once approved by the CYSA Field Assignor and the Referee Assignor/Director</a:t>
            </a:r>
            <a:r>
              <a:rPr lang="en-US" sz="1500">
                <a:latin typeface="Arial"/>
                <a:ea typeface="Arial"/>
                <a:cs typeface="Arial"/>
                <a:sym typeface="Arial"/>
              </a:rPr>
              <a:t> – use the MYSL process email with link (sent only to th</a:t>
            </a:r>
            <a:r>
              <a:rPr lang="en-US" sz="1500"/>
              <a:t>e </a:t>
            </a:r>
            <a:r>
              <a:rPr b="1" lang="en-US" sz="1500">
                <a:solidFill>
                  <a:srgbClr val="FFFF00"/>
                </a:solidFill>
              </a:rPr>
              <a:t>home team head coach</a:t>
            </a:r>
            <a:r>
              <a:rPr b="1" lang="en-US" sz="1500">
                <a:solidFill>
                  <a:srgbClr val="FFFFFF"/>
                </a:solidFill>
              </a:rPr>
              <a:t>)</a:t>
            </a:r>
            <a:endParaRPr sz="1500">
              <a:solidFill>
                <a:srgbClr val="FFFFFF"/>
              </a:solidFill>
              <a:latin typeface="Arial"/>
              <a:ea typeface="Arial"/>
              <a:cs typeface="Arial"/>
              <a:sym typeface="Arial"/>
            </a:endParaRPr>
          </a:p>
        </p:txBody>
      </p:sp>
      <p:pic>
        <p:nvPicPr>
          <p:cNvPr id="304" name="Google Shape;304;g149c0df4386_0_4"/>
          <p:cNvPicPr preferRelativeResize="0"/>
          <p:nvPr/>
        </p:nvPicPr>
        <p:blipFill rotWithShape="1">
          <a:blip r:embed="rId6">
            <a:alphaModFix/>
          </a:blip>
          <a:srcRect b="0" l="0" r="0" t="0"/>
          <a:stretch/>
        </p:blipFill>
        <p:spPr>
          <a:xfrm>
            <a:off x="6408531" y="4485219"/>
            <a:ext cx="1923498" cy="5268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44"/>
          <p:cNvPicPr preferRelativeResize="0"/>
          <p:nvPr/>
        </p:nvPicPr>
        <p:blipFill rotWithShape="1">
          <a:blip r:embed="rId3">
            <a:alphaModFix/>
          </a:blip>
          <a:srcRect b="0" l="0" r="0" t="0"/>
          <a:stretch/>
        </p:blipFill>
        <p:spPr>
          <a:xfrm>
            <a:off x="914400" y="1123950"/>
            <a:ext cx="6934200" cy="3912509"/>
          </a:xfrm>
          <a:prstGeom prst="rect">
            <a:avLst/>
          </a:prstGeom>
          <a:noFill/>
          <a:ln>
            <a:noFill/>
          </a:ln>
        </p:spPr>
      </p:pic>
      <p:sp>
        <p:nvSpPr>
          <p:cNvPr id="310" name="Google Shape;310;p44"/>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Concussions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Concussions</a:t>
            </a:r>
            <a:endParaRPr/>
          </a:p>
        </p:txBody>
      </p:sp>
      <p:sp>
        <p:nvSpPr>
          <p:cNvPr id="316" name="Google Shape;316;p45"/>
          <p:cNvSpPr txBox="1"/>
          <p:nvPr>
            <p:ph idx="1" type="body"/>
          </p:nvPr>
        </p:nvSpPr>
        <p:spPr>
          <a:xfrm>
            <a:off x="228599" y="1504949"/>
            <a:ext cx="4790801" cy="308967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200"/>
              <a:buChar char="•"/>
            </a:pPr>
            <a:r>
              <a:rPr lang="en-US" sz="2200">
                <a:latin typeface="Arial"/>
                <a:ea typeface="Arial"/>
                <a:cs typeface="Arial"/>
                <a:sym typeface="Arial"/>
              </a:rPr>
              <a:t>Athletes removed </a:t>
            </a:r>
            <a:r>
              <a:rPr lang="en-US" sz="2200" u="sng">
                <a:solidFill>
                  <a:srgbClr val="FFFF00"/>
                </a:solidFill>
                <a:latin typeface="Arial"/>
                <a:ea typeface="Arial"/>
                <a:cs typeface="Arial"/>
                <a:sym typeface="Arial"/>
              </a:rPr>
              <a:t>immediately</a:t>
            </a:r>
            <a:r>
              <a:rPr lang="en-US" sz="2200">
                <a:solidFill>
                  <a:srgbClr val="FFFF00"/>
                </a:solidFill>
                <a:latin typeface="Arial"/>
                <a:ea typeface="Arial"/>
                <a:cs typeface="Arial"/>
                <a:sym typeface="Arial"/>
              </a:rPr>
              <a:t> </a:t>
            </a:r>
            <a:r>
              <a:rPr lang="en-US" sz="2200">
                <a:latin typeface="Arial"/>
                <a:ea typeface="Arial"/>
                <a:cs typeface="Arial"/>
                <a:sym typeface="Arial"/>
              </a:rPr>
              <a:t>from play recover significantly faster than those that stay in</a:t>
            </a:r>
            <a:endParaRPr/>
          </a:p>
          <a:p>
            <a:pPr indent="-342900" lvl="0" marL="342900" rtl="0" algn="l">
              <a:lnSpc>
                <a:spcPct val="100000"/>
              </a:lnSpc>
              <a:spcBef>
                <a:spcPts val="0"/>
              </a:spcBef>
              <a:spcAft>
                <a:spcPts val="0"/>
              </a:spcAft>
              <a:buClr>
                <a:schemeClr val="lt1"/>
              </a:buClr>
              <a:buSzPts val="2200"/>
              <a:buChar char="•"/>
            </a:pPr>
            <a:r>
              <a:rPr lang="en-US" sz="2200">
                <a:latin typeface="Arial"/>
                <a:ea typeface="Arial"/>
                <a:cs typeface="Arial"/>
                <a:sym typeface="Arial"/>
              </a:rPr>
              <a:t>Immediately means immediately</a:t>
            </a:r>
            <a:endParaRPr/>
          </a:p>
          <a:p>
            <a:pPr indent="-342900" lvl="0" marL="342900" rtl="0" algn="l">
              <a:lnSpc>
                <a:spcPct val="100000"/>
              </a:lnSpc>
              <a:spcBef>
                <a:spcPts val="0"/>
              </a:spcBef>
              <a:spcAft>
                <a:spcPts val="0"/>
              </a:spcAft>
              <a:buClr>
                <a:schemeClr val="lt1"/>
              </a:buClr>
              <a:buSzPts val="2200"/>
              <a:buChar char="•"/>
            </a:pPr>
            <a:r>
              <a:rPr lang="en-US" sz="2200">
                <a:latin typeface="Arial"/>
                <a:ea typeface="Arial"/>
                <a:cs typeface="Arial"/>
                <a:sym typeface="Arial"/>
              </a:rPr>
              <a:t>Minutes make a difference</a:t>
            </a:r>
            <a:endParaRPr/>
          </a:p>
          <a:p>
            <a:pPr indent="-342900" lvl="0" marL="342900" rtl="0" algn="l">
              <a:lnSpc>
                <a:spcPct val="100000"/>
              </a:lnSpc>
              <a:spcBef>
                <a:spcPts val="0"/>
              </a:spcBef>
              <a:spcAft>
                <a:spcPts val="0"/>
              </a:spcAft>
              <a:buClr>
                <a:schemeClr val="lt1"/>
              </a:buClr>
              <a:buSzPts val="2200"/>
              <a:buChar char="•"/>
            </a:pPr>
            <a:r>
              <a:rPr lang="en-US" sz="2200">
                <a:latin typeface="Arial"/>
                <a:ea typeface="Arial"/>
                <a:cs typeface="Arial"/>
                <a:sym typeface="Arial"/>
              </a:rPr>
              <a:t>If you think you saw something, you saw something – </a:t>
            </a:r>
            <a:r>
              <a:rPr b="1" lang="en-US" sz="2200">
                <a:solidFill>
                  <a:srgbClr val="FFFF00"/>
                </a:solidFill>
                <a:latin typeface="Arial"/>
                <a:ea typeface="Arial"/>
                <a:cs typeface="Arial"/>
                <a:sym typeface="Arial"/>
              </a:rPr>
              <a:t>do not take a “wait and see” approach</a:t>
            </a:r>
            <a:endParaRPr/>
          </a:p>
        </p:txBody>
      </p:sp>
      <p:pic>
        <p:nvPicPr>
          <p:cNvPr descr="http://natajournals.org/na101/home/literatum/publisher/pinnacle/journals/content/attr/2016/10626050-51.4/1062-6050-51.5.02/20160627/images/large/i1062-6050-51-4-329-f01.jpeg" id="317" name="Google Shape;317;p45"/>
          <p:cNvPicPr preferRelativeResize="0"/>
          <p:nvPr/>
        </p:nvPicPr>
        <p:blipFill rotWithShape="1">
          <a:blip r:embed="rId3">
            <a:alphaModFix/>
          </a:blip>
          <a:srcRect b="0" l="0" r="0" t="0"/>
          <a:stretch/>
        </p:blipFill>
        <p:spPr>
          <a:xfrm>
            <a:off x="5032424" y="1488679"/>
            <a:ext cx="3882976" cy="2988071"/>
          </a:xfrm>
          <a:prstGeom prst="rect">
            <a:avLst/>
          </a:prstGeom>
          <a:noFill/>
          <a:ln>
            <a:noFill/>
          </a:ln>
        </p:spPr>
      </p:pic>
      <p:sp>
        <p:nvSpPr>
          <p:cNvPr id="318" name="Google Shape;318;p45"/>
          <p:cNvSpPr/>
          <p:nvPr/>
        </p:nvSpPr>
        <p:spPr>
          <a:xfrm>
            <a:off x="5019401" y="4476750"/>
            <a:ext cx="368983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Breton M. Asken, MS, ATC;  “Playing Through It”: Delayed Reporting and Removal From Athletic Activity After Concussion Predicts Prolonged Recovery. Journal of Athletic Training: April 2016, Vol. 51, No. 4, pp. 329-335.</a:t>
            </a:r>
            <a:endParaRPr b="0" i="0" sz="800" u="none" cap="none" strike="noStrik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7"/>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Arial"/>
              <a:buNone/>
            </a:pPr>
            <a:r>
              <a:rPr lang="en-US">
                <a:latin typeface="Arial"/>
                <a:ea typeface="Arial"/>
                <a:cs typeface="Arial"/>
                <a:sym typeface="Arial"/>
              </a:rPr>
              <a:t>Parent Videos – what not to do</a:t>
            </a:r>
            <a:endParaRPr/>
          </a:p>
        </p:txBody>
      </p:sp>
      <p:sp>
        <p:nvSpPr>
          <p:cNvPr id="324" name="Google Shape;324;p47"/>
          <p:cNvSpPr txBox="1"/>
          <p:nvPr>
            <p:ph idx="1" type="body"/>
          </p:nvPr>
        </p:nvSpPr>
        <p:spPr>
          <a:xfrm>
            <a:off x="152400" y="1123951"/>
            <a:ext cx="8915400" cy="3962400"/>
          </a:xfrm>
          <a:prstGeom prst="rect">
            <a:avLst/>
          </a:prstGeom>
          <a:noFill/>
          <a:ln>
            <a:noFill/>
          </a:ln>
        </p:spPr>
        <p:txBody>
          <a:bodyPr anchorCtr="0" anchor="t" bIns="45700" lIns="91425" spcFirstLastPara="1" rIns="91425" wrap="square" tIns="45700">
            <a:noAutofit/>
          </a:bodyPr>
          <a:lstStyle/>
          <a:p>
            <a:pPr indent="-165100" lvl="0" marL="342900" rtl="0" algn="l">
              <a:lnSpc>
                <a:spcPct val="100000"/>
              </a:lnSpc>
              <a:spcBef>
                <a:spcPts val="0"/>
              </a:spcBef>
              <a:spcAft>
                <a:spcPts val="0"/>
              </a:spcAft>
              <a:buClr>
                <a:schemeClr val="lt1"/>
              </a:buClr>
              <a:buSzPts val="2800"/>
              <a:buNone/>
            </a:pPr>
            <a:r>
              <a:t/>
            </a:r>
            <a:endParaRPr b="1" i="1" sz="2800" u="sng">
              <a:solidFill>
                <a:schemeClr val="hlink"/>
              </a:solidFill>
              <a:latin typeface="Arial"/>
              <a:ea typeface="Arial"/>
              <a:cs typeface="Arial"/>
              <a:sym typeface="Arial"/>
              <a:hlinkClick r:id="rId3"/>
            </a:endParaRPr>
          </a:p>
          <a:p>
            <a:pPr indent="-342900" lvl="0" marL="342900" rtl="0" algn="l">
              <a:lnSpc>
                <a:spcPct val="100000"/>
              </a:lnSpc>
              <a:spcBef>
                <a:spcPts val="0"/>
              </a:spcBef>
              <a:spcAft>
                <a:spcPts val="0"/>
              </a:spcAft>
              <a:buClr>
                <a:schemeClr val="lt1"/>
              </a:buClr>
              <a:buSzPts val="2800"/>
              <a:buChar char="•"/>
            </a:pPr>
            <a:r>
              <a:rPr b="1" i="1" lang="en-US" sz="2800" u="sng">
                <a:solidFill>
                  <a:schemeClr val="hlink"/>
                </a:solidFill>
                <a:latin typeface="Arial"/>
                <a:ea typeface="Arial"/>
                <a:cs typeface="Arial"/>
                <a:sym typeface="Arial"/>
                <a:hlinkClick r:id="rId4"/>
              </a:rPr>
              <a:t>Parent  Behavior</a:t>
            </a:r>
            <a:endParaRPr b="1" i="1" sz="2800">
              <a:latin typeface="Arial"/>
              <a:ea typeface="Arial"/>
              <a:cs typeface="Arial"/>
              <a:sym typeface="Arial"/>
            </a:endParaRPr>
          </a:p>
          <a:p>
            <a:pPr indent="-165100" lvl="0" marL="342900" rtl="0" algn="l">
              <a:lnSpc>
                <a:spcPct val="100000"/>
              </a:lnSpc>
              <a:spcBef>
                <a:spcPts val="0"/>
              </a:spcBef>
              <a:spcAft>
                <a:spcPts val="0"/>
              </a:spcAft>
              <a:buClr>
                <a:schemeClr val="lt1"/>
              </a:buClr>
              <a:buSzPts val="2800"/>
              <a:buNone/>
            </a:pPr>
            <a:r>
              <a:t/>
            </a:r>
            <a:endParaRPr sz="28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b="1" i="1" lang="en-US" sz="2800" u="sng">
                <a:solidFill>
                  <a:schemeClr val="hlink"/>
                </a:solidFill>
                <a:latin typeface="Arial"/>
                <a:ea typeface="Arial"/>
                <a:cs typeface="Arial"/>
                <a:sym typeface="Arial"/>
                <a:hlinkClick r:id="rId5"/>
              </a:rPr>
              <a:t>Criticizing Referees (4 minute mark)</a:t>
            </a:r>
            <a:endParaRPr b="1" i="1" sz="2800">
              <a:latin typeface="Arial"/>
              <a:ea typeface="Arial"/>
              <a:cs typeface="Arial"/>
              <a:sym typeface="Arial"/>
            </a:endParaRPr>
          </a:p>
          <a:p>
            <a:pPr indent="0" lvl="0" marL="0" rtl="0" algn="l">
              <a:lnSpc>
                <a:spcPct val="100000"/>
              </a:lnSpc>
              <a:spcBef>
                <a:spcPts val="0"/>
              </a:spcBef>
              <a:spcAft>
                <a:spcPts val="0"/>
              </a:spcAft>
              <a:buClr>
                <a:schemeClr val="lt1"/>
              </a:buClr>
              <a:buSzPts val="800"/>
              <a:buNone/>
            </a:pPr>
            <a:r>
              <a:t/>
            </a:r>
            <a:endParaRPr sz="8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3"/>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CYSA Playing Philosophy</a:t>
            </a:r>
            <a:endParaRPr/>
          </a:p>
        </p:txBody>
      </p:sp>
      <p:sp>
        <p:nvSpPr>
          <p:cNvPr id="330" name="Google Shape;330;p23"/>
          <p:cNvSpPr txBox="1"/>
          <p:nvPr>
            <p:ph idx="1" type="body"/>
          </p:nvPr>
        </p:nvSpPr>
        <p:spPr>
          <a:xfrm>
            <a:off x="152400" y="1200150"/>
            <a:ext cx="8839200" cy="38862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Grades 3 through 6</a:t>
            </a:r>
            <a:endParaRPr/>
          </a:p>
          <a:p>
            <a:pPr indent="-285750" lvl="1" marL="742950" rtl="0" algn="l">
              <a:lnSpc>
                <a:spcPct val="100000"/>
              </a:lnSpc>
              <a:spcBef>
                <a:spcPts val="0"/>
              </a:spcBef>
              <a:spcAft>
                <a:spcPts val="0"/>
              </a:spcAft>
              <a:buClr>
                <a:schemeClr val="lt1"/>
              </a:buClr>
              <a:buSzPts val="2400"/>
              <a:buChar char="–"/>
            </a:pPr>
            <a:r>
              <a:rPr lang="en-US" sz="2400"/>
              <a:t>All players </a:t>
            </a:r>
            <a:r>
              <a:rPr b="1" lang="en-US" sz="2400">
                <a:solidFill>
                  <a:srgbClr val="FFFF00"/>
                </a:solidFill>
              </a:rPr>
              <a:t>Should</a:t>
            </a:r>
            <a:r>
              <a:rPr lang="en-US" sz="2400"/>
              <a:t> have equal playing</a:t>
            </a:r>
            <a:endParaRPr/>
          </a:p>
          <a:p>
            <a:pPr indent="-285750" lvl="1" marL="742950" rtl="0" algn="l">
              <a:lnSpc>
                <a:spcPct val="100000"/>
              </a:lnSpc>
              <a:spcBef>
                <a:spcPts val="0"/>
              </a:spcBef>
              <a:spcAft>
                <a:spcPts val="0"/>
              </a:spcAft>
              <a:buClr>
                <a:schemeClr val="lt1"/>
              </a:buClr>
              <a:buSzPts val="2400"/>
              <a:buChar char="–"/>
            </a:pPr>
            <a:r>
              <a:rPr lang="en-US" sz="2400"/>
              <a:t>All players </a:t>
            </a:r>
            <a:r>
              <a:rPr b="1" lang="en-US" sz="2400">
                <a:solidFill>
                  <a:srgbClr val="FFFF00"/>
                </a:solidFill>
              </a:rPr>
              <a:t>Must</a:t>
            </a:r>
            <a:r>
              <a:rPr lang="en-US" sz="2400"/>
              <a:t> play at least 40%</a:t>
            </a:r>
            <a:endParaRPr/>
          </a:p>
          <a:p>
            <a:pPr indent="-285750" lvl="1" marL="742950" rtl="0" algn="l">
              <a:lnSpc>
                <a:spcPct val="100000"/>
              </a:lnSpc>
              <a:spcBef>
                <a:spcPts val="0"/>
              </a:spcBef>
              <a:spcAft>
                <a:spcPts val="0"/>
              </a:spcAft>
              <a:buClr>
                <a:schemeClr val="lt1"/>
              </a:buClr>
              <a:buSzPts val="2400"/>
              <a:buChar char="–"/>
            </a:pPr>
            <a:r>
              <a:rPr lang="en-US" sz="2400"/>
              <a:t>All players </a:t>
            </a:r>
            <a:r>
              <a:rPr b="1" lang="en-US" sz="2400">
                <a:solidFill>
                  <a:srgbClr val="FFFF00"/>
                </a:solidFill>
              </a:rPr>
              <a:t>Should</a:t>
            </a:r>
            <a:r>
              <a:rPr lang="en-US" sz="2400"/>
              <a:t> play all positions</a:t>
            </a:r>
            <a:endParaRPr/>
          </a:p>
          <a:p>
            <a:pPr indent="-285750" lvl="1" marL="742950" rtl="0" algn="l">
              <a:lnSpc>
                <a:spcPct val="100000"/>
              </a:lnSpc>
              <a:spcBef>
                <a:spcPts val="0"/>
              </a:spcBef>
              <a:spcAft>
                <a:spcPts val="0"/>
              </a:spcAft>
              <a:buClr>
                <a:schemeClr val="lt1"/>
              </a:buClr>
              <a:buSzPts val="2400"/>
              <a:buChar char="–"/>
            </a:pPr>
            <a:r>
              <a:rPr lang="en-US" sz="2400"/>
              <a:t>Player </a:t>
            </a:r>
            <a:r>
              <a:rPr b="1" lang="en-US" sz="2400">
                <a:solidFill>
                  <a:srgbClr val="FFFF00"/>
                </a:solidFill>
              </a:rPr>
              <a:t>Must</a:t>
            </a:r>
            <a:r>
              <a:rPr lang="en-US" sz="2400"/>
              <a:t> not play keeper all game (1 half only)</a:t>
            </a:r>
            <a:endParaRPr/>
          </a:p>
          <a:p>
            <a:pPr indent="-285750" lvl="1" marL="742950" rtl="0" algn="l">
              <a:lnSpc>
                <a:spcPct val="100000"/>
              </a:lnSpc>
              <a:spcBef>
                <a:spcPts val="0"/>
              </a:spcBef>
              <a:spcAft>
                <a:spcPts val="0"/>
              </a:spcAft>
              <a:buClr>
                <a:schemeClr val="lt1"/>
              </a:buClr>
              <a:buSzPts val="2400"/>
              <a:buChar char="–"/>
            </a:pPr>
            <a:r>
              <a:rPr lang="en-US" sz="2400"/>
              <a:t>All players </a:t>
            </a:r>
            <a:r>
              <a:rPr b="1" lang="en-US" sz="2400">
                <a:solidFill>
                  <a:srgbClr val="FFFF00"/>
                </a:solidFill>
              </a:rPr>
              <a:t>Should</a:t>
            </a:r>
            <a:r>
              <a:rPr lang="en-US" sz="2400"/>
              <a:t> play keeper</a:t>
            </a:r>
            <a:endParaRPr/>
          </a:p>
          <a:p>
            <a:pPr indent="-228600" lvl="2" marL="1143000" rtl="0" algn="l">
              <a:lnSpc>
                <a:spcPct val="100000"/>
              </a:lnSpc>
              <a:spcBef>
                <a:spcPts val="0"/>
              </a:spcBef>
              <a:spcAft>
                <a:spcPts val="0"/>
              </a:spcAft>
              <a:buClr>
                <a:schemeClr val="lt1"/>
              </a:buClr>
              <a:buSzPts val="2000"/>
              <a:buChar char="•"/>
            </a:pPr>
            <a:r>
              <a:rPr lang="en-US" sz="2000"/>
              <a:t>Unless player is afraid or coach concerned about injury</a:t>
            </a:r>
            <a:endParaRPr/>
          </a:p>
          <a:p>
            <a:pPr indent="-165100" lvl="0" marL="342900" rtl="0" algn="l">
              <a:lnSpc>
                <a:spcPct val="100000"/>
              </a:lnSpc>
              <a:spcBef>
                <a:spcPts val="0"/>
              </a:spcBef>
              <a:spcAft>
                <a:spcPts val="0"/>
              </a:spcAft>
              <a:buClr>
                <a:schemeClr val="lt1"/>
              </a:buClr>
              <a:buSzPts val="2800"/>
              <a:buNone/>
            </a:pPr>
            <a:r>
              <a:t/>
            </a:r>
            <a:endParaRPr sz="2800"/>
          </a:p>
          <a:p>
            <a:pPr indent="-342900" lvl="0" marL="342900" rtl="0" algn="l">
              <a:lnSpc>
                <a:spcPct val="100000"/>
              </a:lnSpc>
              <a:spcBef>
                <a:spcPts val="0"/>
              </a:spcBef>
              <a:spcAft>
                <a:spcPts val="0"/>
              </a:spcAft>
              <a:buClr>
                <a:srgbClr val="FFFF00"/>
              </a:buClr>
              <a:buSzPts val="3200"/>
              <a:buChar char="•"/>
            </a:pPr>
            <a:r>
              <a:rPr lang="en-US">
                <a:solidFill>
                  <a:srgbClr val="FFFF00"/>
                </a:solidFill>
              </a:rPr>
              <a:t>Why? 🡪 Player development over Winning</a:t>
            </a:r>
            <a:endParaRPr sz="20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4"/>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CYSA Playing Philosophy</a:t>
            </a:r>
            <a:endParaRPr/>
          </a:p>
        </p:txBody>
      </p:sp>
      <p:sp>
        <p:nvSpPr>
          <p:cNvPr id="336" name="Google Shape;336;p24"/>
          <p:cNvSpPr txBox="1"/>
          <p:nvPr>
            <p:ph idx="1" type="body"/>
          </p:nvPr>
        </p:nvSpPr>
        <p:spPr>
          <a:xfrm>
            <a:off x="152400" y="1047750"/>
            <a:ext cx="8839200"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3200"/>
              <a:buChar char="•"/>
            </a:pPr>
            <a:r>
              <a:rPr lang="en-US">
                <a:latin typeface="Arial"/>
                <a:ea typeface="Arial"/>
                <a:cs typeface="Arial"/>
                <a:sym typeface="Arial"/>
              </a:rPr>
              <a:t>Grades 7 and older</a:t>
            </a:r>
            <a:endParaRPr/>
          </a:p>
          <a:p>
            <a:pPr indent="-285750" lvl="1" marL="742950" rtl="0" algn="l">
              <a:lnSpc>
                <a:spcPct val="100000"/>
              </a:lnSpc>
              <a:spcBef>
                <a:spcPts val="0"/>
              </a:spcBef>
              <a:spcAft>
                <a:spcPts val="0"/>
              </a:spcAft>
              <a:buClr>
                <a:schemeClr val="lt1"/>
              </a:buClr>
              <a:buSzPts val="2800"/>
              <a:buChar char="–"/>
            </a:pPr>
            <a:r>
              <a:rPr lang="en-US"/>
              <a:t>All players </a:t>
            </a:r>
            <a:r>
              <a:rPr b="1" lang="en-US">
                <a:solidFill>
                  <a:srgbClr val="FFFF00"/>
                </a:solidFill>
              </a:rPr>
              <a:t>Should</a:t>
            </a:r>
            <a:r>
              <a:rPr lang="en-US"/>
              <a:t> have equal playing</a:t>
            </a:r>
            <a:endParaRPr/>
          </a:p>
          <a:p>
            <a:pPr indent="-285750" lvl="1" marL="742950" rtl="0" algn="l">
              <a:lnSpc>
                <a:spcPct val="100000"/>
              </a:lnSpc>
              <a:spcBef>
                <a:spcPts val="0"/>
              </a:spcBef>
              <a:spcAft>
                <a:spcPts val="0"/>
              </a:spcAft>
              <a:buClr>
                <a:schemeClr val="lt1"/>
              </a:buClr>
              <a:buSzPts val="2800"/>
              <a:buChar char="–"/>
            </a:pPr>
            <a:r>
              <a:rPr lang="en-US"/>
              <a:t>All players </a:t>
            </a:r>
            <a:r>
              <a:rPr b="1" lang="en-US">
                <a:solidFill>
                  <a:srgbClr val="FFFF00"/>
                </a:solidFill>
              </a:rPr>
              <a:t>Must</a:t>
            </a:r>
            <a:r>
              <a:rPr lang="en-US"/>
              <a:t> play at least 40%</a:t>
            </a:r>
            <a:endParaRPr/>
          </a:p>
          <a:p>
            <a:pPr indent="-285750" lvl="1" marL="742950" rtl="0" algn="l">
              <a:lnSpc>
                <a:spcPct val="100000"/>
              </a:lnSpc>
              <a:spcBef>
                <a:spcPts val="0"/>
              </a:spcBef>
              <a:spcAft>
                <a:spcPts val="0"/>
              </a:spcAft>
              <a:buClr>
                <a:schemeClr val="lt1"/>
              </a:buClr>
              <a:buSzPts val="2800"/>
              <a:buChar char="–"/>
            </a:pPr>
            <a:r>
              <a:rPr lang="en-US"/>
              <a:t>Players start to focus on playing a specific position, but playing different positions is still best for their development</a:t>
            </a:r>
            <a:endParaRPr/>
          </a:p>
          <a:p>
            <a:pPr indent="-285750" lvl="1" marL="742950" rtl="0" algn="l">
              <a:lnSpc>
                <a:spcPct val="100000"/>
              </a:lnSpc>
              <a:spcBef>
                <a:spcPts val="0"/>
              </a:spcBef>
              <a:spcAft>
                <a:spcPts val="0"/>
              </a:spcAft>
              <a:buClr>
                <a:schemeClr val="lt1"/>
              </a:buClr>
              <a:buSzPts val="2800"/>
              <a:buChar char="–"/>
            </a:pPr>
            <a:r>
              <a:rPr lang="en-US"/>
              <a:t>Keepers</a:t>
            </a:r>
            <a:endParaRPr/>
          </a:p>
          <a:p>
            <a:pPr indent="-228600" lvl="2" marL="1143000" rtl="0" algn="l">
              <a:lnSpc>
                <a:spcPct val="100000"/>
              </a:lnSpc>
              <a:spcBef>
                <a:spcPts val="0"/>
              </a:spcBef>
              <a:spcAft>
                <a:spcPts val="0"/>
              </a:spcAft>
              <a:buClr>
                <a:schemeClr val="lt1"/>
              </a:buClr>
              <a:buSzPts val="2000"/>
              <a:buChar char="•"/>
            </a:pPr>
            <a:r>
              <a:rPr lang="en-US" sz="2000"/>
              <a:t>Not typically all players – small group who want to play</a:t>
            </a:r>
            <a:endParaRPr/>
          </a:p>
          <a:p>
            <a:pPr indent="-228600" lvl="2" marL="1143000" rtl="0" algn="l">
              <a:lnSpc>
                <a:spcPct val="100000"/>
              </a:lnSpc>
              <a:spcBef>
                <a:spcPts val="0"/>
              </a:spcBef>
              <a:spcAft>
                <a:spcPts val="0"/>
              </a:spcAft>
              <a:buClr>
                <a:schemeClr val="lt1"/>
              </a:buClr>
              <a:buSzPts val="2000"/>
              <a:buChar char="•"/>
            </a:pPr>
            <a:r>
              <a:rPr lang="en-US" sz="2000"/>
              <a:t>Player </a:t>
            </a:r>
            <a:r>
              <a:rPr b="1" lang="en-US" sz="2000">
                <a:solidFill>
                  <a:srgbClr val="FFFF00"/>
                </a:solidFill>
              </a:rPr>
              <a:t>Should</a:t>
            </a:r>
            <a:r>
              <a:rPr lang="en-US" sz="2000"/>
              <a:t> only play Keeper for 1 half per game, but at this age there can be times when they play the full game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8"/>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Games – Odd # of Teams</a:t>
            </a:r>
            <a:endParaRPr/>
          </a:p>
        </p:txBody>
      </p:sp>
      <p:sp>
        <p:nvSpPr>
          <p:cNvPr id="342" name="Google Shape;342;p48"/>
          <p:cNvSpPr txBox="1"/>
          <p:nvPr/>
        </p:nvSpPr>
        <p:spPr>
          <a:xfrm>
            <a:off x="152400" y="1085850"/>
            <a:ext cx="8839200" cy="39433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Brackets with Odd Teams (Mid week games)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No Saturday game for one of the weeks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Home team must use reschedule process – scheduled game shown is just a placeholder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Limited impact for the upcoming season</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If impacted – start  the rescheduling process ASAP</a:t>
            </a:r>
            <a:endParaRPr b="0" i="0" sz="2400" u="none" cap="none" strike="noStrike">
              <a:solidFill>
                <a:srgbClr val="FFFF00"/>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Gr 5 and above cannot be made up on Sundays, meaning they must be night games</a:t>
            </a:r>
            <a:endParaRPr b="0" i="0" sz="2400" u="none" cap="none" strike="noStrike">
              <a:solidFill>
                <a:srgbClr val="FFFF00"/>
              </a:solidFill>
              <a:latin typeface="Arial"/>
              <a:ea typeface="Arial"/>
              <a:cs typeface="Arial"/>
              <a:sym typeface="Arial"/>
            </a:endParaRPr>
          </a:p>
          <a:p>
            <a:pPr indent="-285750" lvl="1" marL="742950" marR="0" rtl="0" algn="l">
              <a:lnSpc>
                <a:spcPct val="100000"/>
              </a:lnSpc>
              <a:spcBef>
                <a:spcPts val="480"/>
              </a:spcBef>
              <a:spcAft>
                <a:spcPts val="0"/>
              </a:spcAft>
              <a:buClr>
                <a:srgbClr val="FFFF00"/>
              </a:buClr>
              <a:buSzPts val="2400"/>
              <a:buFont typeface="Arial"/>
              <a:buChar char="–"/>
            </a:pPr>
            <a:r>
              <a:rPr b="0" i="0" lang="en-US" sz="2400" u="none" cap="none" strike="noStrike">
                <a:solidFill>
                  <a:srgbClr val="FFFF00"/>
                </a:solidFill>
                <a:latin typeface="Arial"/>
                <a:ea typeface="Arial"/>
                <a:cs typeface="Arial"/>
                <a:sym typeface="Arial"/>
              </a:rPr>
              <a:t>Gr 3&amp;4 can be on Sundays</a:t>
            </a:r>
            <a:endParaRPr b="0" i="0" sz="2400" u="none" cap="none" strike="noStrike">
              <a:solidFill>
                <a:srgbClr val="FFFF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9"/>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Coach Education</a:t>
            </a:r>
            <a:endParaRPr/>
          </a:p>
        </p:txBody>
      </p:sp>
      <p:sp>
        <p:nvSpPr>
          <p:cNvPr id="348" name="Google Shape;348;p49"/>
          <p:cNvSpPr txBox="1"/>
          <p:nvPr>
            <p:ph idx="1" type="body"/>
          </p:nvPr>
        </p:nvSpPr>
        <p:spPr>
          <a:xfrm>
            <a:off x="152400" y="1200150"/>
            <a:ext cx="8763000" cy="38099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FFFF00"/>
              </a:buClr>
              <a:buSzPts val="2000"/>
              <a:buChar char="•"/>
            </a:pPr>
            <a:r>
              <a:rPr b="1" lang="en-US" sz="2000">
                <a:solidFill>
                  <a:srgbClr val="FFFF00"/>
                </a:solidFill>
              </a:rPr>
              <a:t>Better coaches make better players</a:t>
            </a:r>
            <a:endParaRPr/>
          </a:p>
          <a:p>
            <a:pPr indent="-342900" lvl="0" marL="342900" rtl="0" algn="l">
              <a:lnSpc>
                <a:spcPct val="100000"/>
              </a:lnSpc>
              <a:spcBef>
                <a:spcPts val="0"/>
              </a:spcBef>
              <a:spcAft>
                <a:spcPts val="0"/>
              </a:spcAft>
              <a:buClr>
                <a:schemeClr val="lt1"/>
              </a:buClr>
              <a:buSzPts val="2000"/>
              <a:buChar char="•"/>
            </a:pPr>
            <a:r>
              <a:rPr lang="en-US" sz="2000"/>
              <a:t>Coach training will help ensure that the kids enjoy their time on the pitch while advancing their knowledge of the game</a:t>
            </a:r>
            <a:endParaRPr/>
          </a:p>
          <a:p>
            <a:pPr indent="-342900" lvl="0" marL="342900" rtl="0" algn="l">
              <a:lnSpc>
                <a:spcPct val="100000"/>
              </a:lnSpc>
              <a:spcBef>
                <a:spcPts val="0"/>
              </a:spcBef>
              <a:spcAft>
                <a:spcPts val="0"/>
              </a:spcAft>
              <a:buClr>
                <a:schemeClr val="lt1"/>
              </a:buClr>
              <a:buSzPts val="2000"/>
              <a:buChar char="•"/>
            </a:pPr>
            <a:r>
              <a:rPr lang="en-US" sz="2000"/>
              <a:t>Learning pathways</a:t>
            </a:r>
            <a:endParaRPr/>
          </a:p>
          <a:p>
            <a:pPr indent="-285750" lvl="1" marL="742950" rtl="0" algn="l">
              <a:lnSpc>
                <a:spcPct val="100000"/>
              </a:lnSpc>
              <a:spcBef>
                <a:spcPts val="0"/>
              </a:spcBef>
              <a:spcAft>
                <a:spcPts val="0"/>
              </a:spcAft>
              <a:buClr>
                <a:schemeClr val="lt1"/>
              </a:buClr>
              <a:buSzPts val="1600"/>
              <a:buChar char="–"/>
            </a:pPr>
            <a:r>
              <a:rPr lang="en-US" sz="1600"/>
              <a:t>United States Soccer Federation (USSF)</a:t>
            </a:r>
            <a:endParaRPr/>
          </a:p>
          <a:p>
            <a:pPr indent="-228600" lvl="2" marL="1143000" rtl="0" algn="l">
              <a:lnSpc>
                <a:spcPct val="100000"/>
              </a:lnSpc>
              <a:spcBef>
                <a:spcPts val="0"/>
              </a:spcBef>
              <a:spcAft>
                <a:spcPts val="0"/>
              </a:spcAft>
              <a:buClr>
                <a:schemeClr val="lt1"/>
              </a:buClr>
              <a:buSzPts val="1200"/>
              <a:buChar char="•"/>
            </a:pPr>
            <a:r>
              <a:rPr lang="en-US" sz="1200"/>
              <a:t>Licenses: F, E, D, etc.</a:t>
            </a:r>
            <a:endParaRPr/>
          </a:p>
          <a:p>
            <a:pPr indent="-285750" lvl="1" marL="742950" rtl="0" algn="l">
              <a:lnSpc>
                <a:spcPct val="100000"/>
              </a:lnSpc>
              <a:spcBef>
                <a:spcPts val="0"/>
              </a:spcBef>
              <a:spcAft>
                <a:spcPts val="0"/>
              </a:spcAft>
              <a:buClr>
                <a:schemeClr val="lt1"/>
              </a:buClr>
              <a:buSzPts val="1600"/>
              <a:buChar char="–"/>
            </a:pPr>
            <a:r>
              <a:rPr lang="en-US" sz="1600"/>
              <a:t>United Soccer Coaches (USC) [formerly NSCAA]</a:t>
            </a:r>
            <a:endParaRPr/>
          </a:p>
          <a:p>
            <a:pPr indent="-228600" lvl="2" marL="1143000" rtl="0" algn="l">
              <a:lnSpc>
                <a:spcPct val="100000"/>
              </a:lnSpc>
              <a:spcBef>
                <a:spcPts val="0"/>
              </a:spcBef>
              <a:spcAft>
                <a:spcPts val="0"/>
              </a:spcAft>
              <a:buClr>
                <a:schemeClr val="lt1"/>
              </a:buClr>
              <a:buSzPts val="1200"/>
              <a:buChar char="•"/>
            </a:pPr>
            <a:r>
              <a:rPr lang="en-US" sz="1200"/>
              <a:t>Diplomas: 7v7/9v9, 11v11, National, Advanced National, Goalkeeping</a:t>
            </a:r>
            <a:endParaRPr/>
          </a:p>
          <a:p>
            <a:pPr indent="-342900" lvl="0" marL="342900" rtl="0" algn="l">
              <a:lnSpc>
                <a:spcPct val="100000"/>
              </a:lnSpc>
              <a:spcBef>
                <a:spcPts val="0"/>
              </a:spcBef>
              <a:spcAft>
                <a:spcPts val="0"/>
              </a:spcAft>
              <a:buClr>
                <a:schemeClr val="lt1"/>
              </a:buClr>
              <a:buSzPts val="2000"/>
              <a:buChar char="•"/>
            </a:pPr>
            <a:r>
              <a:rPr lang="en-US" sz="2000"/>
              <a:t>Conferences: MYSA Workshop; Soccer Champions Coaches' Clinics; USC Convention</a:t>
            </a:r>
            <a:endParaRPr/>
          </a:p>
          <a:p>
            <a:pPr indent="-342900" lvl="0" marL="342900" rtl="0" algn="l">
              <a:lnSpc>
                <a:spcPct val="100000"/>
              </a:lnSpc>
              <a:spcBef>
                <a:spcPts val="0"/>
              </a:spcBef>
              <a:spcAft>
                <a:spcPts val="0"/>
              </a:spcAft>
              <a:buClr>
                <a:srgbClr val="FFFF00"/>
              </a:buClr>
              <a:buSzPts val="2000"/>
              <a:buChar char="•"/>
            </a:pPr>
            <a:r>
              <a:rPr b="1" lang="en-US" sz="2000">
                <a:solidFill>
                  <a:srgbClr val="FFFF00"/>
                </a:solidFill>
              </a:rPr>
              <a:t>CYSA will reimburse you for USSF and USC courses</a:t>
            </a:r>
            <a:endParaRPr/>
          </a:p>
          <a:p>
            <a:pPr indent="-342900" lvl="0" marL="342900" rtl="0" algn="l">
              <a:lnSpc>
                <a:spcPct val="100000"/>
              </a:lnSpc>
              <a:spcBef>
                <a:spcPts val="0"/>
              </a:spcBef>
              <a:spcAft>
                <a:spcPts val="0"/>
              </a:spcAft>
              <a:buClr>
                <a:schemeClr val="lt1"/>
              </a:buClr>
              <a:buSzPts val="2000"/>
              <a:buChar char="•"/>
            </a:pPr>
            <a:r>
              <a:rPr lang="en-US" sz="2000"/>
              <a:t>Contact:  </a:t>
            </a:r>
            <a:r>
              <a:rPr lang="en-US" sz="2000">
                <a:solidFill>
                  <a:srgbClr val="FFFFFF"/>
                </a:solidFill>
              </a:rPr>
              <a:t>training@chelmsfordyouthsoccer.com </a:t>
            </a:r>
            <a:r>
              <a:rPr lang="en-US" sz="2000"/>
              <a:t>for additional advice</a:t>
            </a:r>
            <a:endParaRPr/>
          </a:p>
          <a:p>
            <a:pPr indent="-215900" lvl="0" marL="342900" rtl="0" algn="l">
              <a:lnSpc>
                <a:spcPct val="100000"/>
              </a:lnSpc>
              <a:spcBef>
                <a:spcPts val="0"/>
              </a:spcBef>
              <a:spcAft>
                <a:spcPts val="0"/>
              </a:spcAft>
              <a:buClr>
                <a:schemeClr val="lt1"/>
              </a:buClr>
              <a:buSzPts val="2000"/>
              <a:buNone/>
            </a:pPr>
            <a:r>
              <a:t/>
            </a:r>
            <a:endParaRPr sz="2000">
              <a:solidFill>
                <a:srgbClr val="FFFF00"/>
              </a:solidFill>
            </a:endParaRPr>
          </a:p>
          <a:p>
            <a:pPr indent="-215900" lvl="0" marL="342900" rtl="0" algn="l">
              <a:lnSpc>
                <a:spcPct val="100000"/>
              </a:lnSpc>
              <a:spcBef>
                <a:spcPts val="0"/>
              </a:spcBef>
              <a:spcAft>
                <a:spcPts val="0"/>
              </a:spcAft>
              <a:buClr>
                <a:schemeClr val="lt1"/>
              </a:buClr>
              <a:buSzPts val="20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41"/>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Coaches</a:t>
            </a:r>
            <a:endParaRPr/>
          </a:p>
        </p:txBody>
      </p:sp>
      <p:sp>
        <p:nvSpPr>
          <p:cNvPr id="70" name="Google Shape;70;p41"/>
          <p:cNvSpPr txBox="1"/>
          <p:nvPr>
            <p:ph idx="1" type="body"/>
          </p:nvPr>
        </p:nvSpPr>
        <p:spPr>
          <a:xfrm>
            <a:off x="228600" y="1371600"/>
            <a:ext cx="8610600" cy="34099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Lead by Example:</a:t>
            </a:r>
            <a:endParaRPr/>
          </a:p>
          <a:p>
            <a:pPr indent="-266700" lvl="0" marL="342900" rtl="0" algn="l">
              <a:lnSpc>
                <a:spcPct val="100000"/>
              </a:lnSpc>
              <a:spcBef>
                <a:spcPts val="0"/>
              </a:spcBef>
              <a:spcAft>
                <a:spcPts val="0"/>
              </a:spcAft>
              <a:buClr>
                <a:schemeClr val="lt1"/>
              </a:buClr>
              <a:buSzPts val="1200"/>
              <a:buNone/>
            </a:pPr>
            <a:r>
              <a:t/>
            </a:r>
            <a:endParaRPr sz="12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The team will reflect your individual personality traits. If you are calm, the team will be calm. If you are positive, the players will be as well.</a:t>
            </a:r>
            <a:endParaRPr/>
          </a:p>
          <a:p>
            <a:pPr indent="-133350" lvl="1" marL="742950" rtl="0" algn="l">
              <a:lnSpc>
                <a:spcPct val="100000"/>
              </a:lnSpc>
              <a:spcBef>
                <a:spcPts val="0"/>
              </a:spcBef>
              <a:spcAft>
                <a:spcPts val="0"/>
              </a:spcAft>
              <a:buClr>
                <a:schemeClr val="lt1"/>
              </a:buClr>
              <a:buSzPts val="2400"/>
              <a:buNone/>
            </a:pPr>
            <a:r>
              <a:t/>
            </a:r>
            <a:endParaRPr sz="2400">
              <a:latin typeface="Arial"/>
              <a:ea typeface="Arial"/>
              <a:cs typeface="Arial"/>
              <a:sym typeface="Arial"/>
            </a:endParaRPr>
          </a:p>
          <a:p>
            <a:pPr indent="-285750" lvl="1" marL="742950" rtl="0" algn="l">
              <a:lnSpc>
                <a:spcPct val="100000"/>
              </a:lnSpc>
              <a:spcBef>
                <a:spcPts val="0"/>
              </a:spcBef>
              <a:spcAft>
                <a:spcPts val="0"/>
              </a:spcAft>
              <a:buClr>
                <a:schemeClr val="lt1"/>
              </a:buClr>
              <a:buSzPts val="2400"/>
              <a:buChar char="–"/>
            </a:pPr>
            <a:r>
              <a:rPr lang="en-US" sz="2400">
                <a:latin typeface="Arial"/>
                <a:ea typeface="Arial"/>
                <a:cs typeface="Arial"/>
                <a:sym typeface="Arial"/>
              </a:rPr>
              <a:t>If you are negative or reactionary, the team will act similarly. </a:t>
            </a:r>
            <a:r>
              <a:rPr b="1" lang="en-US" sz="2400">
                <a:solidFill>
                  <a:srgbClr val="FFFF00"/>
                </a:solidFill>
                <a:latin typeface="Arial"/>
                <a:ea typeface="Arial"/>
                <a:cs typeface="Arial"/>
                <a:sym typeface="Arial"/>
              </a:rPr>
              <a:t>Be aware of your influence.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11e9634e6d2_0_18"/>
          <p:cNvSpPr txBox="1"/>
          <p:nvPr>
            <p:ph type="title"/>
          </p:nvPr>
        </p:nvSpPr>
        <p:spPr>
          <a:xfrm>
            <a:off x="457200" y="114300"/>
            <a:ext cx="7010400" cy="857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t>Training &amp; Games</a:t>
            </a:r>
            <a:endParaRPr/>
          </a:p>
        </p:txBody>
      </p:sp>
      <p:sp>
        <p:nvSpPr>
          <p:cNvPr id="76" name="Google Shape;76;g11e9634e6d2_0_18"/>
          <p:cNvSpPr txBox="1"/>
          <p:nvPr>
            <p:ph idx="1" type="body"/>
          </p:nvPr>
        </p:nvSpPr>
        <p:spPr>
          <a:xfrm>
            <a:off x="227025" y="1147375"/>
            <a:ext cx="8833200" cy="3891900"/>
          </a:xfrm>
          <a:prstGeom prst="rect">
            <a:avLst/>
          </a:prstGeom>
          <a:noFill/>
          <a:ln>
            <a:noFill/>
          </a:ln>
        </p:spPr>
        <p:txBody>
          <a:bodyPr anchorCtr="0" anchor="t" bIns="45700" lIns="91425" spcFirstLastPara="1" rIns="91425" wrap="square" tIns="45700">
            <a:noAutofit/>
          </a:bodyPr>
          <a:lstStyle/>
          <a:p>
            <a:pPr indent="-317500" lvl="0" marL="342900" rtl="0" algn="l">
              <a:lnSpc>
                <a:spcPct val="100000"/>
              </a:lnSpc>
              <a:spcBef>
                <a:spcPts val="0"/>
              </a:spcBef>
              <a:spcAft>
                <a:spcPts val="0"/>
              </a:spcAft>
              <a:buClr>
                <a:schemeClr val="lt1"/>
              </a:buClr>
              <a:buSzPts val="2400"/>
              <a:buChar char="•"/>
            </a:pPr>
            <a:r>
              <a:rPr lang="en-US" sz="2800"/>
              <a:t>Training</a:t>
            </a:r>
            <a:endParaRPr sz="2800"/>
          </a:p>
          <a:p>
            <a:pPr indent="-209550" lvl="1" marL="742950" marR="0" rtl="0" algn="l">
              <a:lnSpc>
                <a:spcPct val="100000"/>
              </a:lnSpc>
              <a:spcBef>
                <a:spcPts val="0"/>
              </a:spcBef>
              <a:spcAft>
                <a:spcPts val="0"/>
              </a:spcAft>
              <a:buSzPts val="1600"/>
              <a:buChar char="–"/>
            </a:pPr>
            <a:r>
              <a:rPr lang="en-US" sz="2000"/>
              <a:t>No Lines, No Laps and No Lectures</a:t>
            </a:r>
            <a:endParaRPr sz="2000"/>
          </a:p>
          <a:p>
            <a:pPr indent="-209550" lvl="1" marL="742950" marR="0" rtl="0" algn="l">
              <a:lnSpc>
                <a:spcPct val="100000"/>
              </a:lnSpc>
              <a:spcBef>
                <a:spcPts val="0"/>
              </a:spcBef>
              <a:spcAft>
                <a:spcPts val="0"/>
              </a:spcAft>
              <a:buSzPts val="1600"/>
              <a:buChar char="–"/>
            </a:pPr>
            <a:r>
              <a:rPr lang="en-US" sz="2000"/>
              <a:t>Keep things moving - the more touches the better</a:t>
            </a:r>
            <a:endParaRPr sz="2000"/>
          </a:p>
          <a:p>
            <a:pPr indent="-209550" lvl="1" marL="742950" marR="0" rtl="0" algn="l">
              <a:lnSpc>
                <a:spcPct val="100000"/>
              </a:lnSpc>
              <a:spcBef>
                <a:spcPts val="0"/>
              </a:spcBef>
              <a:spcAft>
                <a:spcPts val="0"/>
              </a:spcAft>
              <a:buSzPts val="1600"/>
              <a:buChar char="–"/>
            </a:pPr>
            <a:r>
              <a:rPr lang="en-US" sz="2000"/>
              <a:t>Kids should have a ball at their feet for ALL activities (even warm ups)</a:t>
            </a:r>
            <a:endParaRPr sz="2000"/>
          </a:p>
          <a:p>
            <a:pPr indent="-209550" lvl="1" marL="742950" marR="0" rtl="0" algn="l">
              <a:lnSpc>
                <a:spcPct val="100000"/>
              </a:lnSpc>
              <a:spcBef>
                <a:spcPts val="0"/>
              </a:spcBef>
              <a:spcAft>
                <a:spcPts val="0"/>
              </a:spcAft>
              <a:buSzPts val="1600"/>
              <a:buChar char="–"/>
            </a:pPr>
            <a:r>
              <a:rPr lang="en-US" sz="2000"/>
              <a:t>Make it fun and competitive</a:t>
            </a:r>
            <a:endParaRPr sz="2000"/>
          </a:p>
          <a:p>
            <a:pPr indent="-342900" lvl="0" marL="342900" rtl="0" algn="l">
              <a:lnSpc>
                <a:spcPct val="100000"/>
              </a:lnSpc>
              <a:spcBef>
                <a:spcPts val="0"/>
              </a:spcBef>
              <a:spcAft>
                <a:spcPts val="0"/>
              </a:spcAft>
              <a:buSzPts val="2800"/>
              <a:buChar char="•"/>
            </a:pPr>
            <a:r>
              <a:rPr lang="en-US" sz="2800"/>
              <a:t>Games</a:t>
            </a:r>
            <a:endParaRPr sz="2800"/>
          </a:p>
          <a:p>
            <a:pPr indent="-209550" lvl="1" marL="742950" rtl="0" algn="l">
              <a:lnSpc>
                <a:spcPct val="100000"/>
              </a:lnSpc>
              <a:spcBef>
                <a:spcPts val="0"/>
              </a:spcBef>
              <a:spcAft>
                <a:spcPts val="0"/>
              </a:spcAft>
              <a:buSzPts val="1600"/>
              <a:buChar char="–"/>
            </a:pPr>
            <a:r>
              <a:rPr lang="en-US" sz="2000"/>
              <a:t>Equal Playing time (minimum 40%)</a:t>
            </a:r>
            <a:endParaRPr sz="2000"/>
          </a:p>
          <a:p>
            <a:pPr indent="-234950" lvl="1" marL="742950" rtl="0" algn="l">
              <a:lnSpc>
                <a:spcPct val="100000"/>
              </a:lnSpc>
              <a:spcBef>
                <a:spcPts val="0"/>
              </a:spcBef>
              <a:spcAft>
                <a:spcPts val="0"/>
              </a:spcAft>
              <a:buSzPts val="2000"/>
              <a:buChar char="–"/>
            </a:pPr>
            <a:r>
              <a:rPr lang="en-US" sz="2000"/>
              <a:t>Rotate positions</a:t>
            </a:r>
            <a:endParaRPr sz="2000"/>
          </a:p>
          <a:p>
            <a:pPr indent="-234950" lvl="1" marL="742950" rtl="0" algn="l">
              <a:lnSpc>
                <a:spcPct val="100000"/>
              </a:lnSpc>
              <a:spcBef>
                <a:spcPts val="0"/>
              </a:spcBef>
              <a:spcAft>
                <a:spcPts val="0"/>
              </a:spcAft>
              <a:buSzPts val="2000"/>
              <a:buChar char="–"/>
            </a:pPr>
            <a:r>
              <a:rPr lang="en-US" sz="2000"/>
              <a:t>Do not have keepers play the entire game</a:t>
            </a:r>
            <a:endParaRPr sz="2000"/>
          </a:p>
          <a:p>
            <a:pPr indent="-234950" lvl="1" marL="742950" rtl="0" algn="l">
              <a:lnSpc>
                <a:spcPct val="100000"/>
              </a:lnSpc>
              <a:spcBef>
                <a:spcPts val="0"/>
              </a:spcBef>
              <a:spcAft>
                <a:spcPts val="0"/>
              </a:spcAft>
              <a:buSzPts val="2000"/>
              <a:buChar char="–"/>
            </a:pPr>
            <a:r>
              <a:rPr lang="en-US" sz="2000"/>
              <a:t>Player development over winning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2"/>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Flexibility</a:t>
            </a:r>
            <a:endParaRPr/>
          </a:p>
        </p:txBody>
      </p:sp>
      <p:sp>
        <p:nvSpPr>
          <p:cNvPr id="82" name="Google Shape;82;p22"/>
          <p:cNvSpPr txBox="1"/>
          <p:nvPr>
            <p:ph idx="1" type="body"/>
          </p:nvPr>
        </p:nvSpPr>
        <p:spPr>
          <a:xfrm>
            <a:off x="152400" y="1200150"/>
            <a:ext cx="8839200" cy="38862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CYSA’s Goal 🡪 Kids to Love Soccer &amp; to want to play the game for life</a:t>
            </a:r>
            <a:endParaRPr/>
          </a:p>
          <a:p>
            <a:pPr indent="-342900" lvl="0" marL="342900" rtl="0" algn="l">
              <a:lnSpc>
                <a:spcPct val="100000"/>
              </a:lnSpc>
              <a:spcBef>
                <a:spcPts val="0"/>
              </a:spcBef>
              <a:spcAft>
                <a:spcPts val="0"/>
              </a:spcAft>
              <a:buClr>
                <a:schemeClr val="lt1"/>
              </a:buClr>
              <a:buSzPts val="2800"/>
              <a:buChar char="•"/>
            </a:pPr>
            <a:r>
              <a:rPr lang="en-US" sz="2800"/>
              <a:t>Reality 🡪 Kids play multiple sports &amp; have crazy schedules</a:t>
            </a:r>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Coaches need to be flexible &amp; understanding</a:t>
            </a:r>
            <a:endParaRPr/>
          </a:p>
          <a:p>
            <a:pPr indent="-247650" lvl="0" marL="342900" rtl="0" algn="l">
              <a:lnSpc>
                <a:spcPct val="100000"/>
              </a:lnSpc>
              <a:spcBef>
                <a:spcPts val="0"/>
              </a:spcBef>
              <a:spcAft>
                <a:spcPts val="0"/>
              </a:spcAft>
              <a:buClr>
                <a:schemeClr val="lt1"/>
              </a:buClr>
              <a:buSzPts val="1500"/>
              <a:buNone/>
            </a:pPr>
            <a:r>
              <a:t/>
            </a:r>
            <a:endParaRPr sz="1500">
              <a:latin typeface="Arial"/>
              <a:ea typeface="Arial"/>
              <a:cs typeface="Arial"/>
              <a:sym typeface="Arial"/>
            </a:endParaRPr>
          </a:p>
          <a:p>
            <a:pPr indent="-342900" lvl="0" marL="342900" rtl="0" algn="l">
              <a:lnSpc>
                <a:spcPct val="100000"/>
              </a:lnSpc>
              <a:spcBef>
                <a:spcPts val="0"/>
              </a:spcBef>
              <a:spcAft>
                <a:spcPts val="0"/>
              </a:spcAft>
              <a:buClr>
                <a:schemeClr val="lt1"/>
              </a:buClr>
              <a:buSzPts val="2800"/>
              <a:buChar char="•"/>
            </a:pPr>
            <a:r>
              <a:rPr lang="en-US" sz="2800"/>
              <a:t>Desire 🡪 all kids attend every practice</a:t>
            </a:r>
            <a:endParaRPr/>
          </a:p>
          <a:p>
            <a:pPr indent="-342900" lvl="0" marL="342900" rtl="0" algn="l">
              <a:lnSpc>
                <a:spcPct val="100000"/>
              </a:lnSpc>
              <a:spcBef>
                <a:spcPts val="0"/>
              </a:spcBef>
              <a:spcAft>
                <a:spcPts val="0"/>
              </a:spcAft>
              <a:buClr>
                <a:schemeClr val="lt1"/>
              </a:buClr>
              <a:buSzPts val="2800"/>
              <a:buChar char="•"/>
            </a:pPr>
            <a:r>
              <a:rPr lang="en-US" sz="2800">
                <a:latin typeface="Arial"/>
                <a:ea typeface="Arial"/>
                <a:cs typeface="Arial"/>
                <a:sym typeface="Arial"/>
              </a:rPr>
              <a:t>Reality 🡪 attend at least 1 practice per week</a:t>
            </a:r>
            <a:endParaRPr/>
          </a:p>
          <a:p>
            <a:pPr indent="-342900" lvl="0" marL="342900" rtl="0" algn="l">
              <a:lnSpc>
                <a:spcPct val="100000"/>
              </a:lnSpc>
              <a:spcBef>
                <a:spcPts val="0"/>
              </a:spcBef>
              <a:spcAft>
                <a:spcPts val="0"/>
              </a:spcAft>
              <a:buClr>
                <a:schemeClr val="lt1"/>
              </a:buClr>
              <a:buSzPts val="2800"/>
              <a:buChar char="•"/>
            </a:pPr>
            <a:r>
              <a:rPr lang="en-US" sz="2800"/>
              <a:t>Work with other coaches to allow and encourage training with other teams when conflicts arise</a:t>
            </a:r>
            <a:endParaRPr sz="2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MYSL Roster</a:t>
            </a:r>
            <a:endParaRPr/>
          </a:p>
        </p:txBody>
      </p:sp>
      <p:sp>
        <p:nvSpPr>
          <p:cNvPr id="88" name="Google Shape;88;p2"/>
          <p:cNvSpPr txBox="1"/>
          <p:nvPr>
            <p:ph idx="1" type="body"/>
          </p:nvPr>
        </p:nvSpPr>
        <p:spPr>
          <a:xfrm>
            <a:off x="4343400" y="1352550"/>
            <a:ext cx="4648200" cy="3429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lt1"/>
              </a:buClr>
              <a:buSzPts val="2400"/>
              <a:buChar char="•"/>
            </a:pPr>
            <a:r>
              <a:rPr lang="en-US" sz="2400">
                <a:latin typeface="Arial"/>
                <a:ea typeface="Arial"/>
                <a:cs typeface="Arial"/>
                <a:sym typeface="Arial"/>
              </a:rPr>
              <a:t>Have two SIGNED copies of your roster to give to the ref at the start of each game</a:t>
            </a:r>
            <a:endParaRPr/>
          </a:p>
          <a:p>
            <a:pPr indent="-285750" lvl="1" marL="742950" rtl="0" algn="l">
              <a:lnSpc>
                <a:spcPct val="100000"/>
              </a:lnSpc>
              <a:spcBef>
                <a:spcPts val="0"/>
              </a:spcBef>
              <a:spcAft>
                <a:spcPts val="0"/>
              </a:spcAft>
              <a:buClr>
                <a:schemeClr val="lt1"/>
              </a:buClr>
              <a:buSzPts val="2000"/>
              <a:buChar char="–"/>
            </a:pPr>
            <a:r>
              <a:rPr lang="en-US" sz="2000">
                <a:latin typeface="Arial"/>
                <a:ea typeface="Arial"/>
                <a:cs typeface="Arial"/>
                <a:sym typeface="Arial"/>
              </a:rPr>
              <a:t>Suggestion – make 25 copies now, fold and put in a gallon Zip-lock bag (waterproof) in your equipment bag</a:t>
            </a:r>
            <a:endParaRPr/>
          </a:p>
        </p:txBody>
      </p:sp>
      <p:pic>
        <p:nvPicPr>
          <p:cNvPr id="89" name="Google Shape;89;p2"/>
          <p:cNvPicPr preferRelativeResize="0"/>
          <p:nvPr/>
        </p:nvPicPr>
        <p:blipFill rotWithShape="1">
          <a:blip r:embed="rId3">
            <a:alphaModFix/>
          </a:blip>
          <a:srcRect b="0" l="0" r="0" t="0"/>
          <a:stretch/>
        </p:blipFill>
        <p:spPr>
          <a:xfrm>
            <a:off x="152400" y="1047750"/>
            <a:ext cx="4114800" cy="3965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ph type="title"/>
          </p:nvPr>
        </p:nvSpPr>
        <p:spPr>
          <a:xfrm>
            <a:off x="457200" y="114300"/>
            <a:ext cx="7010400" cy="857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Arial"/>
              <a:buNone/>
            </a:pPr>
            <a:r>
              <a:rPr lang="en-US">
                <a:latin typeface="Arial"/>
                <a:ea typeface="Arial"/>
                <a:cs typeface="Arial"/>
                <a:sym typeface="Arial"/>
              </a:rPr>
              <a:t>Medical Roster</a:t>
            </a:r>
            <a:endParaRPr/>
          </a:p>
        </p:txBody>
      </p:sp>
      <p:pic>
        <p:nvPicPr>
          <p:cNvPr id="95" name="Google Shape;95;p3"/>
          <p:cNvPicPr preferRelativeResize="0"/>
          <p:nvPr/>
        </p:nvPicPr>
        <p:blipFill rotWithShape="1">
          <a:blip r:embed="rId3">
            <a:alphaModFix/>
          </a:blip>
          <a:srcRect b="0" l="0" r="0" t="0"/>
          <a:stretch/>
        </p:blipFill>
        <p:spPr>
          <a:xfrm>
            <a:off x="1724475" y="1141549"/>
            <a:ext cx="5695051" cy="2407426"/>
          </a:xfrm>
          <a:prstGeom prst="rect">
            <a:avLst/>
          </a:prstGeom>
          <a:noFill/>
          <a:ln>
            <a:noFill/>
          </a:ln>
        </p:spPr>
      </p:pic>
      <p:sp>
        <p:nvSpPr>
          <p:cNvPr id="96" name="Google Shape;96;p3"/>
          <p:cNvSpPr txBox="1"/>
          <p:nvPr>
            <p:ph idx="1" type="body"/>
          </p:nvPr>
        </p:nvSpPr>
        <p:spPr>
          <a:xfrm>
            <a:off x="1344150" y="3583875"/>
            <a:ext cx="6455700" cy="1380300"/>
          </a:xfrm>
          <a:prstGeom prst="rect">
            <a:avLst/>
          </a:prstGeom>
          <a:noFill/>
          <a:ln>
            <a:noFill/>
          </a:ln>
        </p:spPr>
        <p:txBody>
          <a:bodyPr anchorCtr="0" anchor="t" bIns="45700" lIns="91425" spcFirstLastPara="1" rIns="91425" wrap="square" tIns="45700">
            <a:noAutofit/>
          </a:bodyPr>
          <a:lstStyle/>
          <a:p>
            <a:pPr indent="-311150" lvl="0" marL="342900" rtl="0" algn="l">
              <a:lnSpc>
                <a:spcPct val="100000"/>
              </a:lnSpc>
              <a:spcBef>
                <a:spcPts val="0"/>
              </a:spcBef>
              <a:spcAft>
                <a:spcPts val="0"/>
              </a:spcAft>
              <a:buClr>
                <a:schemeClr val="lt1"/>
              </a:buClr>
              <a:buSzPts val="1900"/>
              <a:buChar char="•"/>
            </a:pPr>
            <a:r>
              <a:rPr lang="en-US" sz="1900"/>
              <a:t>Will be emailed to you by Travel Director</a:t>
            </a:r>
            <a:endParaRPr sz="1900"/>
          </a:p>
          <a:p>
            <a:pPr indent="-311150" lvl="0" marL="342900" rtl="0" algn="l">
              <a:lnSpc>
                <a:spcPct val="100000"/>
              </a:lnSpc>
              <a:spcBef>
                <a:spcPts val="0"/>
              </a:spcBef>
              <a:spcAft>
                <a:spcPts val="0"/>
              </a:spcAft>
              <a:buSzPts val="1900"/>
              <a:buChar char="•"/>
            </a:pPr>
            <a:r>
              <a:rPr lang="en-US" sz="1900"/>
              <a:t>Print out and keep with you, no need for parents to sign</a:t>
            </a:r>
            <a:endParaRPr sz="1900"/>
          </a:p>
          <a:p>
            <a:pPr indent="-311150" lvl="0" marL="342900" rtl="0" algn="l">
              <a:lnSpc>
                <a:spcPct val="100000"/>
              </a:lnSpc>
              <a:spcBef>
                <a:spcPts val="0"/>
              </a:spcBef>
              <a:spcAft>
                <a:spcPts val="0"/>
              </a:spcAft>
              <a:buSzPts val="1900"/>
              <a:buChar char="•"/>
            </a:pPr>
            <a:r>
              <a:rPr lang="en-US" sz="1900"/>
              <a:t>Pay attention to any Medical Conditions</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4">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2014-03-19T12:25:19Z</dcterms:created>
  <dc:creator>Steve Schiefen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7c75fe-f914-45f8-9747-40a3f5d4287a_Enabled">
    <vt:lpwstr>true</vt:lpwstr>
  </property>
  <property fmtid="{D5CDD505-2E9C-101B-9397-08002B2CF9AE}" pid="3" name="MSIP_Label_fe7c75fe-f914-45f8-9747-40a3f5d4287a_SetDate">
    <vt:lpwstr>2021-03-21T12:52:26Z</vt:lpwstr>
  </property>
  <property fmtid="{D5CDD505-2E9C-101B-9397-08002B2CF9AE}" pid="4" name="MSIP_Label_fe7c75fe-f914-45f8-9747-40a3f5d4287a_Method">
    <vt:lpwstr>Standard</vt:lpwstr>
  </property>
  <property fmtid="{D5CDD505-2E9C-101B-9397-08002B2CF9AE}" pid="5" name="MSIP_Label_fe7c75fe-f914-45f8-9747-40a3f5d4287a_Name">
    <vt:lpwstr>Without Visual Marking</vt:lpwstr>
  </property>
  <property fmtid="{D5CDD505-2E9C-101B-9397-08002B2CF9AE}" pid="6" name="MSIP_Label_fe7c75fe-f914-45f8-9747-40a3f5d4287a_SiteId">
    <vt:lpwstr>6e51e1ad-c54b-4b39-b598-0ffe9ae68fef</vt:lpwstr>
  </property>
  <property fmtid="{D5CDD505-2E9C-101B-9397-08002B2CF9AE}" pid="7" name="MSIP_Label_fe7c75fe-f914-45f8-9747-40a3f5d4287a_ActionId">
    <vt:lpwstr>11392624-82cf-431f-9e1c-602868234fae</vt:lpwstr>
  </property>
  <property fmtid="{D5CDD505-2E9C-101B-9397-08002B2CF9AE}" pid="8" name="MSIP_Label_fe7c75fe-f914-45f8-9747-40a3f5d4287a_ContentBits">
    <vt:lpwstr>0</vt:lpwstr>
  </property>
</Properties>
</file>